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0" r:id="rId3"/>
    <p:sldId id="262" r:id="rId4"/>
    <p:sldId id="289" r:id="rId5"/>
    <p:sldId id="280" r:id="rId6"/>
    <p:sldId id="279" r:id="rId7"/>
    <p:sldId id="315" r:id="rId8"/>
    <p:sldId id="291" r:id="rId9"/>
    <p:sldId id="317" r:id="rId10"/>
    <p:sldId id="316" r:id="rId11"/>
    <p:sldId id="292" r:id="rId12"/>
    <p:sldId id="293" r:id="rId13"/>
    <p:sldId id="283" r:id="rId14"/>
    <p:sldId id="319" r:id="rId15"/>
    <p:sldId id="288" r:id="rId16"/>
    <p:sldId id="298" r:id="rId17"/>
    <p:sldId id="299" r:id="rId18"/>
    <p:sldId id="320" r:id="rId19"/>
    <p:sldId id="318" r:id="rId20"/>
    <p:sldId id="263" r:id="rId21"/>
    <p:sldId id="300" r:id="rId22"/>
    <p:sldId id="301" r:id="rId23"/>
    <p:sldId id="275" r:id="rId24"/>
    <p:sldId id="295" r:id="rId25"/>
    <p:sldId id="296" r:id="rId26"/>
    <p:sldId id="281" r:id="rId27"/>
    <p:sldId id="302" r:id="rId28"/>
    <p:sldId id="308" r:id="rId29"/>
    <p:sldId id="307" r:id="rId30"/>
    <p:sldId id="309" r:id="rId31"/>
    <p:sldId id="310" r:id="rId32"/>
    <p:sldId id="311" r:id="rId33"/>
    <p:sldId id="305" r:id="rId34"/>
    <p:sldId id="278" r:id="rId35"/>
    <p:sldId id="264" r:id="rId36"/>
    <p:sldId id="269" r:id="rId37"/>
    <p:sldId id="312" r:id="rId38"/>
    <p:sldId id="306" r:id="rId39"/>
    <p:sldId id="313" r:id="rId40"/>
    <p:sldId id="321" r:id="rId41"/>
    <p:sldId id="31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8" d="100"/>
          <a:sy n="148" d="100"/>
        </p:scale>
        <p:origin x="-128" y="-10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F9A71C-95D1-4E88-961F-2261EAC61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xmlns="" id="{47E9A533-BC67-40E9-8EDB-21EE69737A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xmlns="" id="{38AF376F-C740-462E-B65E-02F3BE719FED}"/>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7B52C008-D580-4645-8B68-3F2BA6E4224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F19EBB75-F201-4619-BBE9-18DFA9CB8298}"/>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173993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3CE8CD-D4AF-42F7-A411-99441AEDFDA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89ECF4CC-260D-4C69-B96A-FBF7C8CDE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A8CF97F3-1367-457F-9D0D-8282E8CB68F8}"/>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24E4636F-C890-4DAB-882B-E88E83D8702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A21EF06A-EC22-483C-9F80-62346E526664}"/>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238247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4D01959-10EA-4DDE-915B-6C6826C526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xmlns="" id="{5B413661-49FE-4EC9-9456-21FFB86309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C753B6A2-6219-47E5-A84E-1384A51DC837}"/>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4C99109E-43DF-4491-8DF1-A0397473C56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7D2F1C7D-814D-4DB6-B658-12CCE466558A}"/>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4109071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9ACF7-C0A0-4D10-AE6D-0811568CBC3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B4BC83FA-4C28-402B-B650-75C3CC3614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03D42E47-6582-4D63-9E49-F4BC8861BC26}"/>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196E3686-D740-48CF-BABF-34F5B28338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5F425591-2251-4287-AC6D-EC07B920F6FA}"/>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2445823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E36517-9ABF-4E8E-B0D2-C899390958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xmlns="" id="{86831117-CB81-409A-BC97-3C7791EE13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F50B527D-8C10-480D-BAA6-66B9A4546DF1}"/>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B3629FEA-2616-4E60-8AEB-07AE7975F5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xmlns="" id="{D36A84C3-26CA-4F88-A1E6-2FA1CA4CB472}"/>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196763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3DA38-A87A-4851-8154-DAF5BBE8587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02E1D1E5-AF0E-4C19-946D-A5699180E9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xmlns="" id="{C157D928-57DA-4C4E-840E-CFC2F5A321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xmlns="" id="{33122B01-BED9-449C-95BB-B426DE5122A3}"/>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6" name="Footer Placeholder 5">
            <a:extLst>
              <a:ext uri="{FF2B5EF4-FFF2-40B4-BE49-F238E27FC236}">
                <a16:creationId xmlns:a16="http://schemas.microsoft.com/office/drawing/2014/main" xmlns="" id="{ED787825-AA04-4F20-80D3-A6405B4F38E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14355EF2-AEF1-4819-85CD-F4A2FD8C05CB}"/>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376495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B05E66-488F-448D-A431-73AE849FB42E}"/>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86DFE1FB-0B12-49B9-BF8A-BFAC1AE383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0FE76A5-095B-4C7D-810D-25A9CA798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xmlns="" id="{E537EC15-5278-4B33-8361-60FC7FF0C2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D42AEF26-2AEB-433F-8114-0246A14B85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xmlns="" id="{B9FE61CC-A553-4B8E-B319-0FB3F8C73D2D}"/>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8" name="Footer Placeholder 7">
            <a:extLst>
              <a:ext uri="{FF2B5EF4-FFF2-40B4-BE49-F238E27FC236}">
                <a16:creationId xmlns:a16="http://schemas.microsoft.com/office/drawing/2014/main" xmlns="" id="{6D44B343-F797-46A8-95B3-2642849134E1}"/>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xmlns="" id="{C00481EB-4C92-42C1-BADA-7E219A2FF05A}"/>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101150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0BC4E6-1D12-43E2-818C-1A4A14E398E7}"/>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xmlns="" id="{A3FDD6FA-6B4C-4F61-B422-D95E2C8AA115}"/>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4" name="Footer Placeholder 3">
            <a:extLst>
              <a:ext uri="{FF2B5EF4-FFF2-40B4-BE49-F238E27FC236}">
                <a16:creationId xmlns:a16="http://schemas.microsoft.com/office/drawing/2014/main" xmlns="" id="{BBAF17AF-1AD1-4011-B9CE-7DB089B9A54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xmlns="" id="{3B76E7A0-2073-436D-B5CA-52A208EF2D3E}"/>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3362933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E1C3CBAF-A6DB-4537-8B7C-E36CD11FDC94}"/>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3" name="Footer Placeholder 2">
            <a:extLst>
              <a:ext uri="{FF2B5EF4-FFF2-40B4-BE49-F238E27FC236}">
                <a16:creationId xmlns:a16="http://schemas.microsoft.com/office/drawing/2014/main" xmlns="" id="{A9B9B483-3341-467B-8FE3-EF5CA14EC70B}"/>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xmlns="" id="{4757B84F-D2C2-400E-95EE-43634CB66844}"/>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173119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4BA573-8D32-421A-B4C5-083AC0233A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xmlns="" id="{E7C0A4D2-0E9A-4D1D-A33A-3B9F3E237D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xmlns="" id="{073E7FC1-C5BA-4ED8-9732-2D688BD83D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34222B6-41E2-4561-804F-505DEC2F70EB}"/>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6" name="Footer Placeholder 5">
            <a:extLst>
              <a:ext uri="{FF2B5EF4-FFF2-40B4-BE49-F238E27FC236}">
                <a16:creationId xmlns:a16="http://schemas.microsoft.com/office/drawing/2014/main" xmlns="" id="{BD5BA46F-61A8-424E-8165-BAF859666E1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E5776A34-475F-44DC-97D1-46A1F1FAC88F}"/>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2354244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CF37F0-A025-4FE0-8A4A-C90678D57A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xmlns="" id="{B2A77F2D-496D-4018-B58C-2AEAF3B16A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xmlns="" id="{08B9DCBF-E06F-4C9E-AD87-FFDE54E85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3F2595-26EF-4EF7-8535-8BAEAB133487}"/>
              </a:ext>
            </a:extLst>
          </p:cNvPr>
          <p:cNvSpPr>
            <a:spLocks noGrp="1"/>
          </p:cNvSpPr>
          <p:nvPr>
            <p:ph type="dt" sz="half" idx="10"/>
          </p:nvPr>
        </p:nvSpPr>
        <p:spPr/>
        <p:txBody>
          <a:bodyPr/>
          <a:lstStyle/>
          <a:p>
            <a:fld id="{832B5004-A0FF-43BE-B10B-0670CBA5981E}" type="datetimeFigureOut">
              <a:rPr lang="en-IE" smtClean="0"/>
              <a:t>13/05/20</a:t>
            </a:fld>
            <a:endParaRPr lang="en-IE"/>
          </a:p>
        </p:txBody>
      </p:sp>
      <p:sp>
        <p:nvSpPr>
          <p:cNvPr id="6" name="Footer Placeholder 5">
            <a:extLst>
              <a:ext uri="{FF2B5EF4-FFF2-40B4-BE49-F238E27FC236}">
                <a16:creationId xmlns:a16="http://schemas.microsoft.com/office/drawing/2014/main" xmlns="" id="{E352E076-F6DD-4DBD-BDB3-441B7BA1B1E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xmlns="" id="{421D38E8-24AE-43AB-9666-D688A2BA6E23}"/>
              </a:ext>
            </a:extLst>
          </p:cNvPr>
          <p:cNvSpPr>
            <a:spLocks noGrp="1"/>
          </p:cNvSpPr>
          <p:nvPr>
            <p:ph type="sldNum" sz="quarter" idx="12"/>
          </p:nvPr>
        </p:nvSpPr>
        <p:spPr/>
        <p:txBody>
          <a:bodyPr/>
          <a:lstStyle/>
          <a:p>
            <a:fld id="{388D6010-6AF1-467A-AE99-51DBEA991455}" type="slidenum">
              <a:rPr lang="en-IE" smtClean="0"/>
              <a:t>‹#›</a:t>
            </a:fld>
            <a:endParaRPr lang="en-IE"/>
          </a:p>
        </p:txBody>
      </p:sp>
    </p:spTree>
    <p:extLst>
      <p:ext uri="{BB962C8B-B14F-4D97-AF65-F5344CB8AC3E}">
        <p14:creationId xmlns:p14="http://schemas.microsoft.com/office/powerpoint/2010/main" val="38884184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DA33E90-67C7-4C40-844A-B28E52130F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xmlns="" id="{5B552864-7B8E-41E5-9306-318CDC82B7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xmlns="" id="{4CA0EC7C-7A4C-40B1-A161-5850D82F6E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B5004-A0FF-43BE-B10B-0670CBA5981E}" type="datetimeFigureOut">
              <a:rPr lang="en-IE" smtClean="0"/>
              <a:t>13/05/20</a:t>
            </a:fld>
            <a:endParaRPr lang="en-IE"/>
          </a:p>
        </p:txBody>
      </p:sp>
      <p:sp>
        <p:nvSpPr>
          <p:cNvPr id="5" name="Footer Placeholder 4">
            <a:extLst>
              <a:ext uri="{FF2B5EF4-FFF2-40B4-BE49-F238E27FC236}">
                <a16:creationId xmlns:a16="http://schemas.microsoft.com/office/drawing/2014/main" xmlns="" id="{752F5E84-7A0E-4D0D-942E-169B4BEC4B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xmlns="" id="{CBE1AEF2-AD50-47F5-BE2D-912D4A7DAF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D6010-6AF1-467A-AE99-51DBEA991455}" type="slidenum">
              <a:rPr lang="en-IE" smtClean="0"/>
              <a:t>‹#›</a:t>
            </a:fld>
            <a:endParaRPr lang="en-IE"/>
          </a:p>
        </p:txBody>
      </p:sp>
    </p:spTree>
    <p:extLst>
      <p:ext uri="{BB962C8B-B14F-4D97-AF65-F5344CB8AC3E}">
        <p14:creationId xmlns:p14="http://schemas.microsoft.com/office/powerpoint/2010/main" val="3829299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 Id="rId3" Type="http://schemas.openxmlformats.org/officeDocument/2006/relationships/image" Target="../media/image1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themedievalbrayproject.ie/" TargetMode="External"/><Relationship Id="rId3" Type="http://schemas.openxmlformats.org/officeDocument/2006/relationships/hyperlink" Target="https://www.facebook.com/themedievalbrayprojec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E756D2BA-9152-4FD9-8CBC-0E7F535BD59D}"/>
              </a:ext>
            </a:extLst>
          </p:cNvPr>
          <p:cNvSpPr txBox="1"/>
          <p:nvPr/>
        </p:nvSpPr>
        <p:spPr>
          <a:xfrm>
            <a:off x="0" y="828641"/>
            <a:ext cx="4479130" cy="5170646"/>
          </a:xfrm>
          <a:prstGeom prst="rect">
            <a:avLst/>
          </a:prstGeom>
          <a:noFill/>
        </p:spPr>
        <p:txBody>
          <a:bodyPr wrap="square" rtlCol="0">
            <a:spAutoFit/>
          </a:bodyPr>
          <a:lstStyle/>
          <a:p>
            <a:pPr algn="ctr"/>
            <a:r>
              <a:rPr lang="en-IE" sz="3600" b="1" dirty="0">
                <a:solidFill>
                  <a:srgbClr val="FF0000"/>
                </a:solidFill>
              </a:rPr>
              <a:t>Battle of The Bloody Bank</a:t>
            </a:r>
            <a:endParaRPr lang="en-IE" sz="3600" b="1" dirty="0"/>
          </a:p>
          <a:p>
            <a:pPr algn="ctr"/>
            <a:r>
              <a:rPr lang="en-IE" sz="3200" b="1" i="1" dirty="0"/>
              <a:t>July 1401 AD</a:t>
            </a:r>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a:p>
            <a:pPr algn="ctr"/>
            <a:endParaRPr lang="en-IE" dirty="0"/>
          </a:p>
          <a:p>
            <a:pPr algn="ctr"/>
            <a:r>
              <a:rPr lang="en-IE" dirty="0"/>
              <a:t>David McIlreavy </a:t>
            </a:r>
            <a:r>
              <a:rPr lang="en-IE" sz="1400" i="1" dirty="0"/>
              <a:t>BA MA </a:t>
            </a:r>
            <a:r>
              <a:rPr lang="en-IE" sz="1400" i="1" dirty="0" err="1"/>
              <a:t>MA</a:t>
            </a:r>
            <a:r>
              <a:rPr lang="en-IE" sz="1400" i="1" dirty="0"/>
              <a:t> MIAI</a:t>
            </a:r>
            <a:r>
              <a:rPr lang="en-IE" dirty="0"/>
              <a:t>,</a:t>
            </a:r>
          </a:p>
          <a:p>
            <a:pPr algn="ctr"/>
            <a:r>
              <a:rPr lang="en-IE" dirty="0"/>
              <a:t>Project Director </a:t>
            </a:r>
          </a:p>
          <a:p>
            <a:pPr algn="ctr"/>
            <a:endParaRPr lang="en-IE" dirty="0"/>
          </a:p>
          <a:p>
            <a:pPr algn="ctr"/>
            <a:endParaRPr lang="en-IE" dirty="0"/>
          </a:p>
          <a:p>
            <a:pPr algn="ctr"/>
            <a:r>
              <a:rPr lang="en-IE" sz="2800" b="1" dirty="0"/>
              <a:t>The Medieval Bray Project</a:t>
            </a:r>
          </a:p>
        </p:txBody>
      </p:sp>
      <p:pic>
        <p:nvPicPr>
          <p:cNvPr id="3" name="Picture 2">
            <a:extLst>
              <a:ext uri="{FF2B5EF4-FFF2-40B4-BE49-F238E27FC236}">
                <a16:creationId xmlns:a16="http://schemas.microsoft.com/office/drawing/2014/main" xmlns="" id="{06132E8B-DD6C-4FF8-AF49-0C5EE5B890F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6746" y="802899"/>
            <a:ext cx="7148017" cy="5200717"/>
          </a:xfrm>
          <a:prstGeom prst="rect">
            <a:avLst/>
          </a:prstGeom>
        </p:spPr>
      </p:pic>
    </p:spTree>
    <p:extLst>
      <p:ext uri="{BB962C8B-B14F-4D97-AF65-F5344CB8AC3E}">
        <p14:creationId xmlns:p14="http://schemas.microsoft.com/office/powerpoint/2010/main" val="2169885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809348" y="1712558"/>
            <a:ext cx="4616388" cy="646331"/>
          </a:xfrm>
          <a:prstGeom prst="rect">
            <a:avLst/>
          </a:prstGeom>
          <a:noFill/>
        </p:spPr>
        <p:txBody>
          <a:bodyPr wrap="square" rtlCol="0">
            <a:spAutoFit/>
          </a:bodyPr>
          <a:lstStyle/>
          <a:p>
            <a:endParaRPr lang="en-IE" dirty="0"/>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809348" y="990370"/>
            <a:ext cx="2513188" cy="523220"/>
          </a:xfrm>
          <a:prstGeom prst="rect">
            <a:avLst/>
          </a:prstGeom>
          <a:noFill/>
        </p:spPr>
        <p:txBody>
          <a:bodyPr wrap="none" rtlCol="0">
            <a:spAutoFit/>
          </a:bodyPr>
          <a:lstStyle/>
          <a:p>
            <a:r>
              <a:rPr lang="en-IE" sz="2800" dirty="0">
                <a:solidFill>
                  <a:srgbClr val="FF0000"/>
                </a:solidFill>
              </a:rPr>
              <a:t>Irish expansions</a:t>
            </a:r>
          </a:p>
        </p:txBody>
      </p:sp>
      <p:pic>
        <p:nvPicPr>
          <p:cNvPr id="7" name="Picture 6">
            <a:extLst>
              <a:ext uri="{FF2B5EF4-FFF2-40B4-BE49-F238E27FC236}">
                <a16:creationId xmlns:a16="http://schemas.microsoft.com/office/drawing/2014/main" xmlns="" id="{2C132802-FE5E-4C72-BAB4-88B816DC08B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56200" y="1847850"/>
            <a:ext cx="6299200" cy="3390900"/>
          </a:xfrm>
          <a:prstGeom prst="rect">
            <a:avLst/>
          </a:prstGeom>
        </p:spPr>
      </p:pic>
      <p:sp>
        <p:nvSpPr>
          <p:cNvPr id="8" name="TextBox 7">
            <a:extLst>
              <a:ext uri="{FF2B5EF4-FFF2-40B4-BE49-F238E27FC236}">
                <a16:creationId xmlns:a16="http://schemas.microsoft.com/office/drawing/2014/main" xmlns="" id="{8F9FE1E8-3D61-44EA-BFBB-36F5DCAB3940}"/>
              </a:ext>
            </a:extLst>
          </p:cNvPr>
          <p:cNvSpPr txBox="1"/>
          <p:nvPr/>
        </p:nvSpPr>
        <p:spPr>
          <a:xfrm>
            <a:off x="809348" y="1712558"/>
            <a:ext cx="3934102" cy="5078313"/>
          </a:xfrm>
          <a:prstGeom prst="rect">
            <a:avLst/>
          </a:prstGeom>
          <a:noFill/>
        </p:spPr>
        <p:txBody>
          <a:bodyPr wrap="square" rtlCol="0">
            <a:spAutoFit/>
          </a:bodyPr>
          <a:lstStyle/>
          <a:p>
            <a:r>
              <a:rPr lang="en-IE" dirty="0"/>
              <a:t>Within this environment of expansion and repositioning, Richard II’s departure  from Ireland, and his subsequent deposition, had generated new opportunities for the Gaelic Irish which the latter were not slow to recognise.</a:t>
            </a:r>
          </a:p>
          <a:p>
            <a:endParaRPr lang="en-IE" dirty="0"/>
          </a:p>
          <a:p>
            <a:r>
              <a:rPr lang="en-IE" dirty="0"/>
              <a:t>Art MacMurrough’s continued involvement in the feud between the Earls of Ormond and Desmond provided access to blooded warriors, and even alliance with disaffected English on the fringes of the lordship.</a:t>
            </a:r>
          </a:p>
          <a:p>
            <a:endParaRPr lang="en-IE" dirty="0"/>
          </a:p>
          <a:p>
            <a:r>
              <a:rPr lang="en-IE" dirty="0"/>
              <a:t>Even beyond </a:t>
            </a:r>
            <a:r>
              <a:rPr lang="en-IE" dirty="0" err="1"/>
              <a:t>Leisnter</a:t>
            </a:r>
            <a:r>
              <a:rPr lang="en-IE" dirty="0"/>
              <a:t>, forces under Niall </a:t>
            </a:r>
            <a:r>
              <a:rPr lang="en-IE" dirty="0" err="1"/>
              <a:t>Og</a:t>
            </a:r>
            <a:r>
              <a:rPr lang="en-IE" dirty="0"/>
              <a:t> O’Neill had assembled, threatening to march on Dublin to free his relatives.</a:t>
            </a:r>
          </a:p>
          <a:p>
            <a:endParaRPr lang="en-IE" dirty="0"/>
          </a:p>
        </p:txBody>
      </p:sp>
    </p:spTree>
    <p:extLst>
      <p:ext uri="{BB962C8B-B14F-4D97-AF65-F5344CB8AC3E}">
        <p14:creationId xmlns:p14="http://schemas.microsoft.com/office/powerpoint/2010/main" val="3514850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809348" y="1712558"/>
            <a:ext cx="4616388" cy="646331"/>
          </a:xfrm>
          <a:prstGeom prst="rect">
            <a:avLst/>
          </a:prstGeom>
          <a:noFill/>
        </p:spPr>
        <p:txBody>
          <a:bodyPr wrap="square" rtlCol="0">
            <a:spAutoFit/>
          </a:bodyPr>
          <a:lstStyle/>
          <a:p>
            <a:endParaRPr lang="en-IE" dirty="0"/>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809348" y="990370"/>
            <a:ext cx="3517951" cy="523220"/>
          </a:xfrm>
          <a:prstGeom prst="rect">
            <a:avLst/>
          </a:prstGeom>
          <a:noFill/>
        </p:spPr>
        <p:txBody>
          <a:bodyPr wrap="none" rtlCol="0">
            <a:spAutoFit/>
          </a:bodyPr>
          <a:lstStyle/>
          <a:p>
            <a:r>
              <a:rPr lang="en-IE" sz="2800" dirty="0">
                <a:solidFill>
                  <a:srgbClr val="FF0000"/>
                </a:solidFill>
              </a:rPr>
              <a:t>The </a:t>
            </a:r>
            <a:r>
              <a:rPr lang="en-IE" sz="2800" dirty="0" err="1">
                <a:solidFill>
                  <a:srgbClr val="FF0000"/>
                </a:solidFill>
              </a:rPr>
              <a:t>O’Bryne</a:t>
            </a:r>
            <a:r>
              <a:rPr lang="en-IE" sz="2800" dirty="0">
                <a:solidFill>
                  <a:srgbClr val="FF0000"/>
                </a:solidFill>
              </a:rPr>
              <a:t> ‘</a:t>
            </a:r>
            <a:r>
              <a:rPr lang="en-IE" sz="2800" dirty="0" err="1">
                <a:solidFill>
                  <a:srgbClr val="FF0000"/>
                </a:solidFill>
              </a:rPr>
              <a:t>landnam</a:t>
            </a:r>
            <a:r>
              <a:rPr lang="en-IE" sz="2800" dirty="0">
                <a:solidFill>
                  <a:srgbClr val="FF0000"/>
                </a:solidFill>
              </a:rPr>
              <a:t>’</a:t>
            </a:r>
          </a:p>
        </p:txBody>
      </p:sp>
      <p:sp>
        <p:nvSpPr>
          <p:cNvPr id="8" name="TextBox 7">
            <a:extLst>
              <a:ext uri="{FF2B5EF4-FFF2-40B4-BE49-F238E27FC236}">
                <a16:creationId xmlns:a16="http://schemas.microsoft.com/office/drawing/2014/main" xmlns="" id="{8F9FE1E8-3D61-44EA-BFBB-36F5DCAB3940}"/>
              </a:ext>
            </a:extLst>
          </p:cNvPr>
          <p:cNvSpPr txBox="1"/>
          <p:nvPr/>
        </p:nvSpPr>
        <p:spPr>
          <a:xfrm>
            <a:off x="809347" y="1712558"/>
            <a:ext cx="4781827" cy="4801314"/>
          </a:xfrm>
          <a:prstGeom prst="rect">
            <a:avLst/>
          </a:prstGeom>
          <a:noFill/>
        </p:spPr>
        <p:txBody>
          <a:bodyPr wrap="square" rtlCol="0">
            <a:spAutoFit/>
          </a:bodyPr>
          <a:lstStyle/>
          <a:p>
            <a:r>
              <a:rPr lang="en-IE" dirty="0"/>
              <a:t>AD 1401 saw the O’Byrne dynast </a:t>
            </a:r>
            <a:r>
              <a:rPr lang="en-IE" dirty="0" err="1"/>
              <a:t>Domhnall</a:t>
            </a:r>
            <a:r>
              <a:rPr lang="en-IE" dirty="0"/>
              <a:t> make their move, backed by Art MacMurrough himself, and their gallowglass relations from Tipperary. </a:t>
            </a:r>
          </a:p>
          <a:p>
            <a:endParaRPr lang="en-IE" dirty="0"/>
          </a:p>
          <a:p>
            <a:r>
              <a:rPr lang="en-IE" dirty="0" err="1"/>
              <a:t>Atrt</a:t>
            </a:r>
            <a:r>
              <a:rPr lang="en-IE" dirty="0"/>
              <a:t> MacMurrough assaulted Wexford, whilst the </a:t>
            </a:r>
            <a:r>
              <a:rPr lang="en-IE" dirty="0" err="1"/>
              <a:t>O’Byrnes</a:t>
            </a:r>
            <a:r>
              <a:rPr lang="en-IE" dirty="0"/>
              <a:t> took the royal castle of Newcastle </a:t>
            </a:r>
            <a:r>
              <a:rPr lang="en-IE" dirty="0" err="1"/>
              <a:t>McKynegan</a:t>
            </a:r>
            <a:r>
              <a:rPr lang="en-IE" dirty="0"/>
              <a:t> during the same expansion. In a demonstration of their commitment to further gains, the </a:t>
            </a:r>
            <a:r>
              <a:rPr lang="en-IE" dirty="0" err="1"/>
              <a:t>O’Byrnes</a:t>
            </a:r>
            <a:r>
              <a:rPr lang="en-IE" dirty="0"/>
              <a:t> then settled the </a:t>
            </a:r>
            <a:r>
              <a:rPr lang="en-IE" dirty="0" err="1"/>
              <a:t>O’Meagher</a:t>
            </a:r>
            <a:r>
              <a:rPr lang="en-IE" dirty="0"/>
              <a:t> mercenaries just south of Bray.</a:t>
            </a:r>
          </a:p>
          <a:p>
            <a:endParaRPr lang="en-IE" dirty="0"/>
          </a:p>
          <a:p>
            <a:r>
              <a:rPr lang="en-IE" dirty="0"/>
              <a:t>This settlement was a direct threat to the heartland of the Irish lordship, but Bray and in particular its castles at Great Bray and the forerunner of </a:t>
            </a:r>
            <a:r>
              <a:rPr lang="en-IE" dirty="0" err="1"/>
              <a:t>Oldcourt</a:t>
            </a:r>
            <a:r>
              <a:rPr lang="en-IE" dirty="0"/>
              <a:t>, stood in the way of further advancement.</a:t>
            </a:r>
          </a:p>
          <a:p>
            <a:endParaRPr lang="en-IE" dirty="0"/>
          </a:p>
        </p:txBody>
      </p:sp>
      <p:pic>
        <p:nvPicPr>
          <p:cNvPr id="9" name="Picture 8">
            <a:extLst>
              <a:ext uri="{FF2B5EF4-FFF2-40B4-BE49-F238E27FC236}">
                <a16:creationId xmlns:a16="http://schemas.microsoft.com/office/drawing/2014/main" xmlns="" id="{C0A4C400-A157-4BC1-A238-E04552A45E1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43144" y="830691"/>
            <a:ext cx="5272606" cy="5641033"/>
          </a:xfrm>
          <a:prstGeom prst="rect">
            <a:avLst/>
          </a:prstGeom>
        </p:spPr>
      </p:pic>
    </p:spTree>
    <p:extLst>
      <p:ext uri="{BB962C8B-B14F-4D97-AF65-F5344CB8AC3E}">
        <p14:creationId xmlns:p14="http://schemas.microsoft.com/office/powerpoint/2010/main" val="227536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4E09B-3C99-417D-8DB3-9B0D584867E4}"/>
              </a:ext>
            </a:extLst>
          </p:cNvPr>
          <p:cNvSpPr txBox="1"/>
          <p:nvPr/>
        </p:nvSpPr>
        <p:spPr>
          <a:xfrm>
            <a:off x="2124075" y="1914525"/>
            <a:ext cx="7943849" cy="1077218"/>
          </a:xfrm>
          <a:prstGeom prst="rect">
            <a:avLst/>
          </a:prstGeom>
          <a:noFill/>
        </p:spPr>
        <p:txBody>
          <a:bodyPr wrap="square" rtlCol="0">
            <a:spAutoFit/>
          </a:bodyPr>
          <a:lstStyle/>
          <a:p>
            <a:pPr algn="ctr"/>
            <a:r>
              <a:rPr lang="en-IE" sz="3200" b="1" dirty="0">
                <a:solidFill>
                  <a:srgbClr val="FF0000"/>
                </a:solidFill>
              </a:rPr>
              <a:t>The Forces of The Bloody Bank</a:t>
            </a:r>
          </a:p>
          <a:p>
            <a:pPr algn="ctr"/>
            <a:r>
              <a:rPr lang="en-IE" sz="3200" b="1" dirty="0">
                <a:solidFill>
                  <a:srgbClr val="FF0000"/>
                </a:solidFill>
              </a:rPr>
              <a:t>July AD 1401 </a:t>
            </a:r>
          </a:p>
        </p:txBody>
      </p:sp>
    </p:spTree>
    <p:extLst>
      <p:ext uri="{BB962C8B-B14F-4D97-AF65-F5344CB8AC3E}">
        <p14:creationId xmlns:p14="http://schemas.microsoft.com/office/powerpoint/2010/main" val="49706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3689151" cy="523220"/>
          </a:xfrm>
          <a:prstGeom prst="rect">
            <a:avLst/>
          </a:prstGeom>
          <a:noFill/>
        </p:spPr>
        <p:txBody>
          <a:bodyPr wrap="none" rtlCol="0">
            <a:spAutoFit/>
          </a:bodyPr>
          <a:lstStyle/>
          <a:p>
            <a:r>
              <a:rPr lang="en-IE" sz="2800" dirty="0">
                <a:solidFill>
                  <a:srgbClr val="FF0000"/>
                </a:solidFill>
              </a:rPr>
              <a:t>The Pale forces - Dublin </a:t>
            </a:r>
          </a:p>
        </p:txBody>
      </p:sp>
      <p:sp>
        <p:nvSpPr>
          <p:cNvPr id="5" name="TextBox 4">
            <a:extLst>
              <a:ext uri="{FF2B5EF4-FFF2-40B4-BE49-F238E27FC236}">
                <a16:creationId xmlns:a16="http://schemas.microsoft.com/office/drawing/2014/main" xmlns="" id="{4837180C-1A97-4574-8F44-4F98E2557086}"/>
              </a:ext>
            </a:extLst>
          </p:cNvPr>
          <p:cNvSpPr txBox="1"/>
          <p:nvPr/>
        </p:nvSpPr>
        <p:spPr>
          <a:xfrm>
            <a:off x="1571348" y="1855433"/>
            <a:ext cx="3343552" cy="4524315"/>
          </a:xfrm>
          <a:prstGeom prst="rect">
            <a:avLst/>
          </a:prstGeom>
          <a:noFill/>
        </p:spPr>
        <p:txBody>
          <a:bodyPr wrap="square" rtlCol="0">
            <a:spAutoFit/>
          </a:bodyPr>
          <a:lstStyle/>
          <a:p>
            <a:r>
              <a:rPr lang="en-IE" dirty="0"/>
              <a:t>Dublin may already have been on alert given the settlement of mercenary forces south of Bray, and a force may already have been in the process of being assembled.</a:t>
            </a:r>
          </a:p>
          <a:p>
            <a:endParaRPr lang="en-IE" dirty="0"/>
          </a:p>
          <a:p>
            <a:r>
              <a:rPr lang="en-IE" dirty="0"/>
              <a:t>The Dublin forces were under the command of the mayor John Drake, and in the main consisted of peasant levies, but both spearmen and crossbowmen/archers would have been available in reasonable numbers.</a:t>
            </a:r>
          </a:p>
          <a:p>
            <a:endParaRPr lang="en-IE" dirty="0"/>
          </a:p>
        </p:txBody>
      </p:sp>
      <p:pic>
        <p:nvPicPr>
          <p:cNvPr id="3" name="Picture 2">
            <a:extLst>
              <a:ext uri="{FF2B5EF4-FFF2-40B4-BE49-F238E27FC236}">
                <a16:creationId xmlns:a16="http://schemas.microsoft.com/office/drawing/2014/main" xmlns="" id="{E764C4A9-BEF2-4703-BC43-F7A107DBC4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02342" y="552450"/>
            <a:ext cx="2821781" cy="3762375"/>
          </a:xfrm>
          <a:prstGeom prst="rect">
            <a:avLst/>
          </a:prstGeom>
          <a:ln w="15875">
            <a:solidFill>
              <a:schemeClr val="tx1"/>
            </a:solidFill>
          </a:ln>
        </p:spPr>
      </p:pic>
      <p:pic>
        <p:nvPicPr>
          <p:cNvPr id="6" name="Picture 5">
            <a:extLst>
              <a:ext uri="{FF2B5EF4-FFF2-40B4-BE49-F238E27FC236}">
                <a16:creationId xmlns:a16="http://schemas.microsoft.com/office/drawing/2014/main" xmlns="" id="{46901059-9CB1-4050-9F91-E4E964ECF76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00298" y="2433637"/>
            <a:ext cx="3067360" cy="3847601"/>
          </a:xfrm>
          <a:prstGeom prst="rect">
            <a:avLst/>
          </a:prstGeom>
          <a:ln w="19050">
            <a:solidFill>
              <a:schemeClr val="tx1"/>
            </a:solidFill>
          </a:ln>
        </p:spPr>
      </p:pic>
    </p:spTree>
    <p:extLst>
      <p:ext uri="{BB962C8B-B14F-4D97-AF65-F5344CB8AC3E}">
        <p14:creationId xmlns:p14="http://schemas.microsoft.com/office/powerpoint/2010/main" val="2587742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A21F3CE6-B6A1-416A-8D64-42A6EFBB4ED0}"/>
              </a:ext>
            </a:extLst>
          </p:cNvPr>
          <p:cNvSpPr txBox="1"/>
          <p:nvPr/>
        </p:nvSpPr>
        <p:spPr>
          <a:xfrm>
            <a:off x="1571348" y="820095"/>
            <a:ext cx="3689151" cy="523220"/>
          </a:xfrm>
          <a:prstGeom prst="rect">
            <a:avLst/>
          </a:prstGeom>
          <a:noFill/>
        </p:spPr>
        <p:txBody>
          <a:bodyPr wrap="none" rtlCol="0">
            <a:spAutoFit/>
          </a:bodyPr>
          <a:lstStyle/>
          <a:p>
            <a:r>
              <a:rPr lang="en-IE" sz="2800" dirty="0">
                <a:solidFill>
                  <a:srgbClr val="FF0000"/>
                </a:solidFill>
              </a:rPr>
              <a:t>The Pale forces - Dublin </a:t>
            </a:r>
          </a:p>
        </p:txBody>
      </p:sp>
      <p:sp>
        <p:nvSpPr>
          <p:cNvPr id="3" name="TextBox 2">
            <a:extLst>
              <a:ext uri="{FF2B5EF4-FFF2-40B4-BE49-F238E27FC236}">
                <a16:creationId xmlns:a16="http://schemas.microsoft.com/office/drawing/2014/main" xmlns="" id="{5BAD05C0-71EA-43F7-85EE-D89F64D41DFE}"/>
              </a:ext>
            </a:extLst>
          </p:cNvPr>
          <p:cNvSpPr txBox="1"/>
          <p:nvPr/>
        </p:nvSpPr>
        <p:spPr>
          <a:xfrm>
            <a:off x="1571347" y="1855433"/>
            <a:ext cx="9696727" cy="4247317"/>
          </a:xfrm>
          <a:prstGeom prst="rect">
            <a:avLst/>
          </a:prstGeom>
          <a:noFill/>
        </p:spPr>
        <p:txBody>
          <a:bodyPr wrap="square" rtlCol="0">
            <a:spAutoFit/>
          </a:bodyPr>
          <a:lstStyle/>
          <a:p>
            <a:r>
              <a:rPr lang="en-GB" dirty="0"/>
              <a:t>It is important to remember that under the </a:t>
            </a:r>
            <a:r>
              <a:rPr lang="en-GB" i="1" dirty="0"/>
              <a:t>Assize of Arms </a:t>
            </a:r>
            <a:r>
              <a:rPr lang="en-GB" dirty="0"/>
              <a:t>of 1252 required that all "citizens, burgesses, free tenants, </a:t>
            </a:r>
            <a:r>
              <a:rPr lang="en-GB" dirty="0" err="1"/>
              <a:t>villeins</a:t>
            </a:r>
            <a:r>
              <a:rPr lang="en-GB" dirty="0"/>
              <a:t> and others from 15 to 60 years of age" should be armed.  The poorest of them were expected to have a halberd and a knife, and a bow if they owned land worth more than £2.</a:t>
            </a:r>
          </a:p>
          <a:p>
            <a:endParaRPr lang="en-GB" dirty="0"/>
          </a:p>
          <a:p>
            <a:r>
              <a:rPr lang="en-GB" dirty="0"/>
              <a:t>This would have given Drake a potential baseline force in the region of possibly 2000 individuals, although actual muster figures are hard to definitely determine.</a:t>
            </a:r>
          </a:p>
          <a:p>
            <a:endParaRPr lang="en-GB" dirty="0"/>
          </a:p>
          <a:p>
            <a:r>
              <a:rPr lang="en-GB" dirty="0"/>
              <a:t>And certainly the humble bowman should not be disregarded, as by this period drawstring pulls could be between 100-185 lbs, which when teamed with bodkin tipped arrowheads were more than capable of punching through plate armour.</a:t>
            </a:r>
          </a:p>
          <a:p>
            <a:endParaRPr lang="en-GB" dirty="0"/>
          </a:p>
          <a:p>
            <a:r>
              <a:rPr lang="en-GB" dirty="0"/>
              <a:t>Even the psychological shock of facing a disciplined force of English archers cannot be discounted.</a:t>
            </a:r>
          </a:p>
          <a:p>
            <a:endParaRPr lang="en-GB" dirty="0"/>
          </a:p>
          <a:p>
            <a:endParaRPr lang="en-IE" dirty="0"/>
          </a:p>
        </p:txBody>
      </p:sp>
    </p:spTree>
    <p:extLst>
      <p:ext uri="{BB962C8B-B14F-4D97-AF65-F5344CB8AC3E}">
        <p14:creationId xmlns:p14="http://schemas.microsoft.com/office/powerpoint/2010/main" val="3423256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1055D51-F1FE-4AF2-BA3A-7CDE86E0355E}"/>
              </a:ext>
            </a:extLst>
          </p:cNvPr>
          <p:cNvSpPr txBox="1"/>
          <p:nvPr/>
        </p:nvSpPr>
        <p:spPr>
          <a:xfrm>
            <a:off x="1571348" y="1527329"/>
            <a:ext cx="3343552" cy="3416320"/>
          </a:xfrm>
          <a:prstGeom prst="rect">
            <a:avLst/>
          </a:prstGeom>
          <a:noFill/>
        </p:spPr>
        <p:txBody>
          <a:bodyPr wrap="square" rtlCol="0">
            <a:spAutoFit/>
          </a:bodyPr>
          <a:lstStyle/>
          <a:p>
            <a:r>
              <a:rPr lang="en-IE" dirty="0"/>
              <a:t>The marcher forces at </a:t>
            </a:r>
            <a:r>
              <a:rPr lang="en-IE" dirty="0" err="1"/>
              <a:t>Carrickmines</a:t>
            </a:r>
            <a:r>
              <a:rPr lang="en-IE" dirty="0"/>
              <a:t> may have provided the main ‘military grade’ backbone of the Pale forces. </a:t>
            </a:r>
          </a:p>
          <a:p>
            <a:endParaRPr lang="en-IE" dirty="0"/>
          </a:p>
          <a:p>
            <a:r>
              <a:rPr lang="en-IE" dirty="0"/>
              <a:t>In particular the </a:t>
            </a:r>
            <a:r>
              <a:rPr lang="en-IE" i="1" dirty="0" err="1"/>
              <a:t>holebar</a:t>
            </a:r>
            <a:r>
              <a:rPr lang="en-IE" dirty="0"/>
              <a:t> trooper featuring a light horse primarily intended to transport a soldier to the battle lines, rather than to participate in a charge.</a:t>
            </a:r>
          </a:p>
          <a:p>
            <a:endParaRPr lang="en-IE" dirty="0"/>
          </a:p>
          <a:p>
            <a:endParaRPr lang="en-IE" dirty="0"/>
          </a:p>
        </p:txBody>
      </p:sp>
      <p:sp>
        <p:nvSpPr>
          <p:cNvPr id="5" name="TextBox 4">
            <a:extLst>
              <a:ext uri="{FF2B5EF4-FFF2-40B4-BE49-F238E27FC236}">
                <a16:creationId xmlns:a16="http://schemas.microsoft.com/office/drawing/2014/main" xmlns="" id="{54A6F933-7B89-4D48-817C-B61865AC0451}"/>
              </a:ext>
            </a:extLst>
          </p:cNvPr>
          <p:cNvSpPr txBox="1"/>
          <p:nvPr/>
        </p:nvSpPr>
        <p:spPr>
          <a:xfrm>
            <a:off x="1571348" y="820095"/>
            <a:ext cx="4131131" cy="523220"/>
          </a:xfrm>
          <a:prstGeom prst="rect">
            <a:avLst/>
          </a:prstGeom>
          <a:noFill/>
        </p:spPr>
        <p:txBody>
          <a:bodyPr wrap="none" rtlCol="0">
            <a:spAutoFit/>
          </a:bodyPr>
          <a:lstStyle/>
          <a:p>
            <a:r>
              <a:rPr lang="en-IE" sz="2800" dirty="0">
                <a:solidFill>
                  <a:srgbClr val="FF0000"/>
                </a:solidFill>
              </a:rPr>
              <a:t>The Pale forces – Marcher  </a:t>
            </a:r>
          </a:p>
        </p:txBody>
      </p:sp>
      <p:pic>
        <p:nvPicPr>
          <p:cNvPr id="6" name="Picture 5">
            <a:extLst>
              <a:ext uri="{FF2B5EF4-FFF2-40B4-BE49-F238E27FC236}">
                <a16:creationId xmlns:a16="http://schemas.microsoft.com/office/drawing/2014/main" xmlns="" id="{A78CFDA9-40A7-4A49-A32E-1730A35B270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96907" y="572444"/>
            <a:ext cx="4508307" cy="5895975"/>
          </a:xfrm>
          <a:prstGeom prst="rect">
            <a:avLst/>
          </a:prstGeom>
        </p:spPr>
      </p:pic>
    </p:spTree>
    <p:extLst>
      <p:ext uri="{BB962C8B-B14F-4D97-AF65-F5344CB8AC3E}">
        <p14:creationId xmlns:p14="http://schemas.microsoft.com/office/powerpoint/2010/main" val="3890802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91055D51-F1FE-4AF2-BA3A-7CDE86E0355E}"/>
              </a:ext>
            </a:extLst>
          </p:cNvPr>
          <p:cNvSpPr txBox="1"/>
          <p:nvPr/>
        </p:nvSpPr>
        <p:spPr>
          <a:xfrm>
            <a:off x="1571348" y="2032154"/>
            <a:ext cx="3343552" cy="5909310"/>
          </a:xfrm>
          <a:prstGeom prst="rect">
            <a:avLst/>
          </a:prstGeom>
          <a:noFill/>
        </p:spPr>
        <p:txBody>
          <a:bodyPr wrap="square" rtlCol="0">
            <a:spAutoFit/>
          </a:bodyPr>
          <a:lstStyle/>
          <a:p>
            <a:r>
              <a:rPr lang="en-IE" dirty="0"/>
              <a:t>The higher echelon of these forces would have comprised professional soldiery in plate armour.</a:t>
            </a:r>
          </a:p>
          <a:p>
            <a:endParaRPr lang="en-IE" dirty="0"/>
          </a:p>
          <a:p>
            <a:r>
              <a:rPr lang="en-IE" dirty="0"/>
              <a:t>These knights generally fought on foot, favouring weapons such as the poleaxe in addition to the more traditional sword.</a:t>
            </a:r>
          </a:p>
          <a:p>
            <a:endParaRPr lang="en-IE" dirty="0"/>
          </a:p>
          <a:p>
            <a:r>
              <a:rPr lang="en-IE" dirty="0"/>
              <a:t>The addition of forces from the Knights Hospitallers forces from their preceptory at </a:t>
            </a:r>
            <a:r>
              <a:rPr lang="en-IE" dirty="0" err="1"/>
              <a:t>Ballyman</a:t>
            </a:r>
            <a:r>
              <a:rPr lang="en-IE" dirty="0"/>
              <a:t> would have provided a hard military core to the force.</a:t>
            </a:r>
          </a:p>
          <a:p>
            <a:endParaRPr lang="en-IE" dirty="0"/>
          </a:p>
          <a:p>
            <a:endParaRPr lang="en-IE" dirty="0"/>
          </a:p>
          <a:p>
            <a:endParaRPr lang="en-IE" dirty="0"/>
          </a:p>
          <a:p>
            <a:endParaRPr lang="en-IE" dirty="0"/>
          </a:p>
          <a:p>
            <a:endParaRPr lang="en-IE" dirty="0"/>
          </a:p>
          <a:p>
            <a:endParaRPr lang="en-IE" dirty="0"/>
          </a:p>
        </p:txBody>
      </p:sp>
      <p:sp>
        <p:nvSpPr>
          <p:cNvPr id="5" name="TextBox 4">
            <a:extLst>
              <a:ext uri="{FF2B5EF4-FFF2-40B4-BE49-F238E27FC236}">
                <a16:creationId xmlns:a16="http://schemas.microsoft.com/office/drawing/2014/main" xmlns="" id="{54A6F933-7B89-4D48-817C-B61865AC0451}"/>
              </a:ext>
            </a:extLst>
          </p:cNvPr>
          <p:cNvSpPr txBox="1"/>
          <p:nvPr/>
        </p:nvSpPr>
        <p:spPr>
          <a:xfrm>
            <a:off x="1571348" y="820095"/>
            <a:ext cx="4124602" cy="954107"/>
          </a:xfrm>
          <a:prstGeom prst="rect">
            <a:avLst/>
          </a:prstGeom>
          <a:noFill/>
        </p:spPr>
        <p:txBody>
          <a:bodyPr wrap="square" rtlCol="0">
            <a:spAutoFit/>
          </a:bodyPr>
          <a:lstStyle/>
          <a:p>
            <a:r>
              <a:rPr lang="en-IE" sz="2800" dirty="0">
                <a:solidFill>
                  <a:srgbClr val="FF0000"/>
                </a:solidFill>
              </a:rPr>
              <a:t>The Pale forces – Marcher and Knights </a:t>
            </a:r>
            <a:r>
              <a:rPr lang="en-IE" sz="2800" dirty="0" err="1">
                <a:solidFill>
                  <a:srgbClr val="FF0000"/>
                </a:solidFill>
              </a:rPr>
              <a:t>Hospillars</a:t>
            </a:r>
            <a:r>
              <a:rPr lang="en-IE" sz="2800" dirty="0">
                <a:solidFill>
                  <a:srgbClr val="FF0000"/>
                </a:solidFill>
              </a:rPr>
              <a:t>   </a:t>
            </a:r>
          </a:p>
        </p:txBody>
      </p:sp>
      <p:pic>
        <p:nvPicPr>
          <p:cNvPr id="3" name="Picture 2">
            <a:extLst>
              <a:ext uri="{FF2B5EF4-FFF2-40B4-BE49-F238E27FC236}">
                <a16:creationId xmlns:a16="http://schemas.microsoft.com/office/drawing/2014/main" xmlns="" id="{07B3560E-52D7-4B86-B0F0-09D437BC74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457825" y="352425"/>
            <a:ext cx="3278276" cy="6391275"/>
          </a:xfrm>
          <a:prstGeom prst="rect">
            <a:avLst/>
          </a:prstGeom>
        </p:spPr>
      </p:pic>
      <p:pic>
        <p:nvPicPr>
          <p:cNvPr id="8" name="Picture 7">
            <a:extLst>
              <a:ext uri="{FF2B5EF4-FFF2-40B4-BE49-F238E27FC236}">
                <a16:creationId xmlns:a16="http://schemas.microsoft.com/office/drawing/2014/main" xmlns="" id="{AC41ADCF-B01E-48B9-895A-26D80E7C71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1426" y="1081705"/>
            <a:ext cx="3658473" cy="2743855"/>
          </a:xfrm>
          <a:prstGeom prst="rect">
            <a:avLst/>
          </a:prstGeom>
        </p:spPr>
      </p:pic>
      <p:pic>
        <p:nvPicPr>
          <p:cNvPr id="10" name="Picture 9">
            <a:extLst>
              <a:ext uri="{FF2B5EF4-FFF2-40B4-BE49-F238E27FC236}">
                <a16:creationId xmlns:a16="http://schemas.microsoft.com/office/drawing/2014/main" xmlns="" id="{41765B25-0F04-4EF2-93D7-E089B07F24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241426" y="3967976"/>
            <a:ext cx="3658473" cy="1951345"/>
          </a:xfrm>
          <a:prstGeom prst="rect">
            <a:avLst/>
          </a:prstGeom>
        </p:spPr>
      </p:pic>
    </p:spTree>
    <p:extLst>
      <p:ext uri="{BB962C8B-B14F-4D97-AF65-F5344CB8AC3E}">
        <p14:creationId xmlns:p14="http://schemas.microsoft.com/office/powerpoint/2010/main" val="830039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102DBCAA-2A2E-401F-8B35-A55B56DA1BB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165219" y="476983"/>
            <a:ext cx="7861562" cy="5904033"/>
          </a:xfrm>
          <a:prstGeom prst="rect">
            <a:avLst/>
          </a:prstGeom>
        </p:spPr>
      </p:pic>
    </p:spTree>
    <p:extLst>
      <p:ext uri="{BB962C8B-B14F-4D97-AF65-F5344CB8AC3E}">
        <p14:creationId xmlns:p14="http://schemas.microsoft.com/office/powerpoint/2010/main" val="4253863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10CA4F8-A0AF-4700-B162-7F99F02F536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33760" y="152398"/>
            <a:ext cx="4943477" cy="6591302"/>
          </a:xfrm>
          <a:prstGeom prst="rect">
            <a:avLst/>
          </a:prstGeom>
        </p:spPr>
      </p:pic>
    </p:spTree>
    <p:extLst>
      <p:ext uri="{BB962C8B-B14F-4D97-AF65-F5344CB8AC3E}">
        <p14:creationId xmlns:p14="http://schemas.microsoft.com/office/powerpoint/2010/main" val="833360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901B6E0-61FA-4E67-BA88-2066E30A20B0}"/>
              </a:ext>
            </a:extLst>
          </p:cNvPr>
          <p:cNvSpPr txBox="1"/>
          <p:nvPr/>
        </p:nvSpPr>
        <p:spPr>
          <a:xfrm>
            <a:off x="1200150" y="771525"/>
            <a:ext cx="3847335" cy="523220"/>
          </a:xfrm>
          <a:prstGeom prst="rect">
            <a:avLst/>
          </a:prstGeom>
          <a:noFill/>
        </p:spPr>
        <p:txBody>
          <a:bodyPr wrap="none" rtlCol="0">
            <a:spAutoFit/>
          </a:bodyPr>
          <a:lstStyle/>
          <a:p>
            <a:r>
              <a:rPr lang="en-IE" sz="2800" dirty="0">
                <a:solidFill>
                  <a:srgbClr val="FF0000"/>
                </a:solidFill>
              </a:rPr>
              <a:t>Plantagenet deployment </a:t>
            </a:r>
          </a:p>
        </p:txBody>
      </p:sp>
      <p:sp>
        <p:nvSpPr>
          <p:cNvPr id="3" name="TextBox 2">
            <a:extLst>
              <a:ext uri="{FF2B5EF4-FFF2-40B4-BE49-F238E27FC236}">
                <a16:creationId xmlns:a16="http://schemas.microsoft.com/office/drawing/2014/main" xmlns="" id="{039B09ED-34ED-4287-8C3E-E7342BF942BC}"/>
              </a:ext>
            </a:extLst>
          </p:cNvPr>
          <p:cNvSpPr txBox="1"/>
          <p:nvPr/>
        </p:nvSpPr>
        <p:spPr>
          <a:xfrm>
            <a:off x="1971676" y="1704975"/>
            <a:ext cx="8172450" cy="4247317"/>
          </a:xfrm>
          <a:prstGeom prst="rect">
            <a:avLst/>
          </a:prstGeom>
          <a:noFill/>
        </p:spPr>
        <p:txBody>
          <a:bodyPr wrap="square" rtlCol="0">
            <a:spAutoFit/>
          </a:bodyPr>
          <a:lstStyle/>
          <a:p>
            <a:r>
              <a:rPr lang="en-IE" dirty="0"/>
              <a:t>The deployment of traditional Plantagenet armies has been discussed by works such as  Alfred  Byrne in ‘</a:t>
            </a:r>
            <a:r>
              <a:rPr lang="en-IE" i="1" dirty="0"/>
              <a:t>The Crecy War</a:t>
            </a:r>
            <a:r>
              <a:rPr lang="en-IE" dirty="0"/>
              <a:t>’ (1991) where dismounted knights in the centre, flanked by archers and cavalry. The latter were intended to harry the flanks of any force, using the dismounted armoured centre as the main punch.</a:t>
            </a:r>
          </a:p>
          <a:p>
            <a:endParaRPr lang="en-IE" dirty="0"/>
          </a:p>
          <a:p>
            <a:r>
              <a:rPr lang="en-IE" dirty="0"/>
              <a:t>If  Drake’s force reached a potential 2000 drawn from the immediate environs of Dublin, with Marcher lord forces and Hospitallers this could have reached 3000.</a:t>
            </a:r>
          </a:p>
          <a:p>
            <a:endParaRPr lang="en-IE" dirty="0"/>
          </a:p>
          <a:p>
            <a:r>
              <a:rPr lang="en-IE" dirty="0"/>
              <a:t>However, the deployment of such a force may have been relatively </a:t>
            </a:r>
            <a:r>
              <a:rPr lang="en-IE" i="1" dirty="0"/>
              <a:t>ad hoc </a:t>
            </a:r>
            <a:r>
              <a:rPr lang="en-IE" dirty="0"/>
              <a:t>given the range of individuals, and we have little idea of what intelligence the Pale forces had on the </a:t>
            </a:r>
            <a:r>
              <a:rPr lang="en-IE" dirty="0" err="1"/>
              <a:t>O’Byrnes</a:t>
            </a:r>
            <a:r>
              <a:rPr lang="en-IE" dirty="0"/>
              <a:t>/</a:t>
            </a:r>
            <a:r>
              <a:rPr lang="en-IE" dirty="0" err="1"/>
              <a:t>O’Meaghers</a:t>
            </a:r>
            <a:r>
              <a:rPr lang="en-IE" dirty="0"/>
              <a:t> prior to engagement.</a:t>
            </a:r>
          </a:p>
          <a:p>
            <a:endParaRPr lang="en-IE" dirty="0"/>
          </a:p>
          <a:p>
            <a:endParaRPr lang="en-IE" dirty="0"/>
          </a:p>
          <a:p>
            <a:endParaRPr lang="en-IE" dirty="0"/>
          </a:p>
          <a:p>
            <a:endParaRPr lang="en-IE" dirty="0"/>
          </a:p>
        </p:txBody>
      </p:sp>
    </p:spTree>
    <p:extLst>
      <p:ext uri="{BB962C8B-B14F-4D97-AF65-F5344CB8AC3E}">
        <p14:creationId xmlns:p14="http://schemas.microsoft.com/office/powerpoint/2010/main" val="413816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4E09B-3C99-417D-8DB3-9B0D584867E4}"/>
              </a:ext>
            </a:extLst>
          </p:cNvPr>
          <p:cNvSpPr txBox="1"/>
          <p:nvPr/>
        </p:nvSpPr>
        <p:spPr>
          <a:xfrm>
            <a:off x="2124075" y="1914525"/>
            <a:ext cx="7943849" cy="1077218"/>
          </a:xfrm>
          <a:prstGeom prst="rect">
            <a:avLst/>
          </a:prstGeom>
          <a:noFill/>
        </p:spPr>
        <p:txBody>
          <a:bodyPr wrap="square" rtlCol="0">
            <a:spAutoFit/>
          </a:bodyPr>
          <a:lstStyle/>
          <a:p>
            <a:pPr algn="ctr"/>
            <a:r>
              <a:rPr lang="en-IE" sz="3200" b="1" dirty="0">
                <a:solidFill>
                  <a:srgbClr val="FF0000"/>
                </a:solidFill>
              </a:rPr>
              <a:t>The Lead Up to The Battle of The Bloody Bank</a:t>
            </a:r>
          </a:p>
          <a:p>
            <a:pPr algn="ctr"/>
            <a:r>
              <a:rPr lang="en-IE" sz="3200" b="1" dirty="0">
                <a:solidFill>
                  <a:srgbClr val="FF0000"/>
                </a:solidFill>
              </a:rPr>
              <a:t>AD 1399 – 1401 </a:t>
            </a:r>
          </a:p>
        </p:txBody>
      </p:sp>
    </p:spTree>
    <p:extLst>
      <p:ext uri="{BB962C8B-B14F-4D97-AF65-F5344CB8AC3E}">
        <p14:creationId xmlns:p14="http://schemas.microsoft.com/office/powerpoint/2010/main" val="714132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429926" cy="523220"/>
          </a:xfrm>
          <a:prstGeom prst="rect">
            <a:avLst/>
          </a:prstGeom>
          <a:noFill/>
        </p:spPr>
        <p:txBody>
          <a:bodyPr wrap="none" rtlCol="0">
            <a:spAutoFit/>
          </a:bodyPr>
          <a:lstStyle/>
          <a:p>
            <a:r>
              <a:rPr lang="en-IE" sz="2800" dirty="0">
                <a:solidFill>
                  <a:srgbClr val="FF0000"/>
                </a:solidFill>
              </a:rPr>
              <a:t>   </a:t>
            </a:r>
          </a:p>
        </p:txBody>
      </p:sp>
      <p:sp>
        <p:nvSpPr>
          <p:cNvPr id="5" name="TextBox 4">
            <a:extLst>
              <a:ext uri="{FF2B5EF4-FFF2-40B4-BE49-F238E27FC236}">
                <a16:creationId xmlns:a16="http://schemas.microsoft.com/office/drawing/2014/main" xmlns="" id="{4837180C-1A97-4574-8F44-4F98E2557086}"/>
              </a:ext>
            </a:extLst>
          </p:cNvPr>
          <p:cNvSpPr txBox="1"/>
          <p:nvPr/>
        </p:nvSpPr>
        <p:spPr>
          <a:xfrm>
            <a:off x="1571348" y="1578963"/>
            <a:ext cx="3343552" cy="3970318"/>
          </a:xfrm>
          <a:prstGeom prst="rect">
            <a:avLst/>
          </a:prstGeom>
          <a:noFill/>
        </p:spPr>
        <p:txBody>
          <a:bodyPr wrap="square" rtlCol="0">
            <a:spAutoFit/>
          </a:bodyPr>
          <a:lstStyle/>
          <a:p>
            <a:r>
              <a:rPr lang="en-IE" dirty="0"/>
              <a:t>The lowest estimate puts the death toll on the </a:t>
            </a:r>
            <a:r>
              <a:rPr lang="en-IE" dirty="0" err="1"/>
              <a:t>O’Meagher</a:t>
            </a:r>
            <a:r>
              <a:rPr lang="en-IE" dirty="0"/>
              <a:t> side at 500 ‘all men of </a:t>
            </a:r>
            <a:r>
              <a:rPr lang="en-IE" dirty="0" err="1"/>
              <a:t>warre</a:t>
            </a:r>
            <a:r>
              <a:rPr lang="en-IE" dirty="0"/>
              <a:t>’. However, the highest elements suggest in the region of 4,000.</a:t>
            </a:r>
          </a:p>
          <a:p>
            <a:endParaRPr lang="en-IE" dirty="0"/>
          </a:p>
          <a:p>
            <a:r>
              <a:rPr lang="en-IE" dirty="0"/>
              <a:t>The backbone of this force may well have been gallowglass, with their attendants and associated kern.</a:t>
            </a:r>
          </a:p>
          <a:p>
            <a:endParaRPr lang="en-IE" dirty="0"/>
          </a:p>
          <a:p>
            <a:endParaRPr lang="en-IE" dirty="0"/>
          </a:p>
          <a:p>
            <a:endParaRPr lang="en-IE" dirty="0"/>
          </a:p>
          <a:p>
            <a:r>
              <a:rPr lang="en-IE" dirty="0"/>
              <a:t> </a:t>
            </a:r>
          </a:p>
        </p:txBody>
      </p:sp>
      <p:sp>
        <p:nvSpPr>
          <p:cNvPr id="6" name="TextBox 5">
            <a:extLst>
              <a:ext uri="{FF2B5EF4-FFF2-40B4-BE49-F238E27FC236}">
                <a16:creationId xmlns:a16="http://schemas.microsoft.com/office/drawing/2014/main" xmlns="" id="{A166B8E1-622B-4597-8537-A44342D64D1F}"/>
              </a:ext>
            </a:extLst>
          </p:cNvPr>
          <p:cNvSpPr txBox="1"/>
          <p:nvPr/>
        </p:nvSpPr>
        <p:spPr>
          <a:xfrm>
            <a:off x="1571348" y="820095"/>
            <a:ext cx="4581895" cy="523220"/>
          </a:xfrm>
          <a:prstGeom prst="rect">
            <a:avLst/>
          </a:prstGeom>
          <a:noFill/>
        </p:spPr>
        <p:txBody>
          <a:bodyPr wrap="none" rtlCol="0">
            <a:spAutoFit/>
          </a:bodyPr>
          <a:lstStyle/>
          <a:p>
            <a:r>
              <a:rPr lang="en-IE" sz="2800" dirty="0">
                <a:solidFill>
                  <a:srgbClr val="FF0000"/>
                </a:solidFill>
              </a:rPr>
              <a:t>The O’Byrne/</a:t>
            </a:r>
            <a:r>
              <a:rPr lang="en-IE" sz="2800" dirty="0" err="1">
                <a:solidFill>
                  <a:srgbClr val="FF0000"/>
                </a:solidFill>
              </a:rPr>
              <a:t>O’Meagher</a:t>
            </a:r>
            <a:r>
              <a:rPr lang="en-IE" sz="2800" dirty="0">
                <a:solidFill>
                  <a:srgbClr val="FF0000"/>
                </a:solidFill>
              </a:rPr>
              <a:t> force</a:t>
            </a:r>
            <a:endParaRPr lang="en-IE" sz="2800" i="1" dirty="0">
              <a:solidFill>
                <a:srgbClr val="FF0000"/>
              </a:solidFill>
            </a:endParaRPr>
          </a:p>
        </p:txBody>
      </p:sp>
      <p:pic>
        <p:nvPicPr>
          <p:cNvPr id="9" name="Picture 8">
            <a:extLst>
              <a:ext uri="{FF2B5EF4-FFF2-40B4-BE49-F238E27FC236}">
                <a16:creationId xmlns:a16="http://schemas.microsoft.com/office/drawing/2014/main" xmlns="" id="{CCE10C27-E81E-4E70-AD7D-66B2E3C932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6865" y="410047"/>
            <a:ext cx="4281212" cy="6037905"/>
          </a:xfrm>
          <a:prstGeom prst="rect">
            <a:avLst/>
          </a:prstGeom>
        </p:spPr>
      </p:pic>
    </p:spTree>
    <p:extLst>
      <p:ext uri="{BB962C8B-B14F-4D97-AF65-F5344CB8AC3E}">
        <p14:creationId xmlns:p14="http://schemas.microsoft.com/office/powerpoint/2010/main" val="201176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429926" cy="523220"/>
          </a:xfrm>
          <a:prstGeom prst="rect">
            <a:avLst/>
          </a:prstGeom>
          <a:noFill/>
        </p:spPr>
        <p:txBody>
          <a:bodyPr wrap="none" rtlCol="0">
            <a:spAutoFit/>
          </a:bodyPr>
          <a:lstStyle/>
          <a:p>
            <a:r>
              <a:rPr lang="en-IE" sz="2800" dirty="0">
                <a:solidFill>
                  <a:srgbClr val="FF0000"/>
                </a:solidFill>
              </a:rPr>
              <a:t>   </a:t>
            </a:r>
          </a:p>
        </p:txBody>
      </p:sp>
      <p:sp>
        <p:nvSpPr>
          <p:cNvPr id="5" name="TextBox 4">
            <a:extLst>
              <a:ext uri="{FF2B5EF4-FFF2-40B4-BE49-F238E27FC236}">
                <a16:creationId xmlns:a16="http://schemas.microsoft.com/office/drawing/2014/main" xmlns="" id="{4837180C-1A97-4574-8F44-4F98E2557086}"/>
              </a:ext>
            </a:extLst>
          </p:cNvPr>
          <p:cNvSpPr txBox="1"/>
          <p:nvPr/>
        </p:nvSpPr>
        <p:spPr>
          <a:xfrm>
            <a:off x="1571348" y="1578963"/>
            <a:ext cx="3343552" cy="5632311"/>
          </a:xfrm>
          <a:prstGeom prst="rect">
            <a:avLst/>
          </a:prstGeom>
          <a:noFill/>
        </p:spPr>
        <p:txBody>
          <a:bodyPr wrap="square" rtlCol="0">
            <a:spAutoFit/>
          </a:bodyPr>
          <a:lstStyle/>
          <a:p>
            <a:r>
              <a:rPr lang="en-IE" dirty="0"/>
              <a:t>If we use comparable dowries which involved gallowglasses, then 200 would seem a reasonable core number (probably 2 battalions)</a:t>
            </a:r>
          </a:p>
          <a:p>
            <a:endParaRPr lang="en-IE" dirty="0"/>
          </a:p>
          <a:p>
            <a:r>
              <a:rPr lang="en-IE" dirty="0"/>
              <a:t>These ‘core’ gallowglass would have been attended by kern and ‘trainees’, which would make a number of 2000 </a:t>
            </a:r>
            <a:r>
              <a:rPr lang="en-IE" dirty="0" err="1"/>
              <a:t>O’Meagher</a:t>
            </a:r>
            <a:r>
              <a:rPr lang="en-IE" dirty="0"/>
              <a:t> more than reasonable.</a:t>
            </a:r>
          </a:p>
          <a:p>
            <a:endParaRPr lang="en-IE" dirty="0"/>
          </a:p>
          <a:p>
            <a:r>
              <a:rPr lang="en-IE" dirty="0"/>
              <a:t>Add the inevitable </a:t>
            </a:r>
            <a:r>
              <a:rPr lang="en-IE" dirty="0" err="1"/>
              <a:t>O’Byrneand</a:t>
            </a:r>
            <a:r>
              <a:rPr lang="en-IE" dirty="0"/>
              <a:t> any disaffected English involvement, and a force of some 3000-3500 may be considered a conservative estimate.</a:t>
            </a:r>
          </a:p>
          <a:p>
            <a:endParaRPr lang="en-IE" dirty="0"/>
          </a:p>
          <a:p>
            <a:endParaRPr lang="en-IE" dirty="0"/>
          </a:p>
          <a:p>
            <a:r>
              <a:rPr lang="en-IE" dirty="0"/>
              <a:t> </a:t>
            </a:r>
          </a:p>
        </p:txBody>
      </p:sp>
      <p:sp>
        <p:nvSpPr>
          <p:cNvPr id="6" name="TextBox 5">
            <a:extLst>
              <a:ext uri="{FF2B5EF4-FFF2-40B4-BE49-F238E27FC236}">
                <a16:creationId xmlns:a16="http://schemas.microsoft.com/office/drawing/2014/main" xmlns="" id="{A166B8E1-622B-4597-8537-A44342D64D1F}"/>
              </a:ext>
            </a:extLst>
          </p:cNvPr>
          <p:cNvSpPr txBox="1"/>
          <p:nvPr/>
        </p:nvSpPr>
        <p:spPr>
          <a:xfrm>
            <a:off x="1571348" y="820095"/>
            <a:ext cx="3132589" cy="523220"/>
          </a:xfrm>
          <a:prstGeom prst="rect">
            <a:avLst/>
          </a:prstGeom>
          <a:noFill/>
        </p:spPr>
        <p:txBody>
          <a:bodyPr wrap="none" rtlCol="0">
            <a:spAutoFit/>
          </a:bodyPr>
          <a:lstStyle/>
          <a:p>
            <a:r>
              <a:rPr lang="en-IE" sz="2800" dirty="0">
                <a:solidFill>
                  <a:srgbClr val="FF0000"/>
                </a:solidFill>
              </a:rPr>
              <a:t>Gaelic Irish numbers</a:t>
            </a:r>
          </a:p>
        </p:txBody>
      </p:sp>
      <p:pic>
        <p:nvPicPr>
          <p:cNvPr id="7" name="Picture 6">
            <a:extLst>
              <a:ext uri="{FF2B5EF4-FFF2-40B4-BE49-F238E27FC236}">
                <a16:creationId xmlns:a16="http://schemas.microsoft.com/office/drawing/2014/main" xmlns="" id="{515AE1C1-F5C9-46F2-899D-04DF0044E7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867400" y="1578963"/>
            <a:ext cx="5543550" cy="4458942"/>
          </a:xfrm>
          <a:prstGeom prst="rect">
            <a:avLst/>
          </a:prstGeom>
          <a:ln w="19050">
            <a:solidFill>
              <a:schemeClr val="tx1"/>
            </a:solidFill>
          </a:ln>
        </p:spPr>
      </p:pic>
    </p:spTree>
    <p:extLst>
      <p:ext uri="{BB962C8B-B14F-4D97-AF65-F5344CB8AC3E}">
        <p14:creationId xmlns:p14="http://schemas.microsoft.com/office/powerpoint/2010/main" val="577520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4E09B-3C99-417D-8DB3-9B0D584867E4}"/>
              </a:ext>
            </a:extLst>
          </p:cNvPr>
          <p:cNvSpPr txBox="1"/>
          <p:nvPr/>
        </p:nvSpPr>
        <p:spPr>
          <a:xfrm>
            <a:off x="2124075" y="1914525"/>
            <a:ext cx="7943849" cy="1077218"/>
          </a:xfrm>
          <a:prstGeom prst="rect">
            <a:avLst/>
          </a:prstGeom>
          <a:noFill/>
        </p:spPr>
        <p:txBody>
          <a:bodyPr wrap="square" rtlCol="0">
            <a:spAutoFit/>
          </a:bodyPr>
          <a:lstStyle/>
          <a:p>
            <a:pPr algn="ctr"/>
            <a:r>
              <a:rPr lang="en-IE" sz="3200" b="1" dirty="0">
                <a:solidFill>
                  <a:srgbClr val="FF0000"/>
                </a:solidFill>
              </a:rPr>
              <a:t>Reconstructing the Battle</a:t>
            </a:r>
          </a:p>
          <a:p>
            <a:pPr algn="ctr"/>
            <a:r>
              <a:rPr lang="en-IE" sz="3200" b="1" dirty="0">
                <a:solidFill>
                  <a:srgbClr val="FF0000"/>
                </a:solidFill>
              </a:rPr>
              <a:t>July AD 1401 </a:t>
            </a:r>
          </a:p>
        </p:txBody>
      </p:sp>
    </p:spTree>
    <p:extLst>
      <p:ext uri="{BB962C8B-B14F-4D97-AF65-F5344CB8AC3E}">
        <p14:creationId xmlns:p14="http://schemas.microsoft.com/office/powerpoint/2010/main" val="270812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6CB874-034E-41EC-9EF5-4AE9FE64905A}"/>
              </a:ext>
            </a:extLst>
          </p:cNvPr>
          <p:cNvSpPr txBox="1"/>
          <p:nvPr/>
        </p:nvSpPr>
        <p:spPr>
          <a:xfrm>
            <a:off x="1571348" y="820095"/>
            <a:ext cx="2616422" cy="523220"/>
          </a:xfrm>
          <a:prstGeom prst="rect">
            <a:avLst/>
          </a:prstGeom>
          <a:noFill/>
        </p:spPr>
        <p:txBody>
          <a:bodyPr wrap="none" rtlCol="0">
            <a:spAutoFit/>
          </a:bodyPr>
          <a:lstStyle/>
          <a:p>
            <a:r>
              <a:rPr lang="en-IE" sz="2800" dirty="0">
                <a:solidFill>
                  <a:srgbClr val="FF0000"/>
                </a:solidFill>
              </a:rPr>
              <a:t>The Bloody Bank</a:t>
            </a:r>
          </a:p>
        </p:txBody>
      </p:sp>
      <p:pic>
        <p:nvPicPr>
          <p:cNvPr id="2" name="Picture 1">
            <a:extLst>
              <a:ext uri="{FF2B5EF4-FFF2-40B4-BE49-F238E27FC236}">
                <a16:creationId xmlns:a16="http://schemas.microsoft.com/office/drawing/2014/main" xmlns="" id="{0C7B80BB-8940-4594-870B-B359BB4CB6D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14487" y="1428750"/>
            <a:ext cx="8963026" cy="5076826"/>
          </a:xfrm>
          <a:prstGeom prst="rect">
            <a:avLst/>
          </a:prstGeom>
          <a:ln w="19050">
            <a:solidFill>
              <a:schemeClr val="tx1"/>
            </a:solidFill>
          </a:ln>
        </p:spPr>
      </p:pic>
    </p:spTree>
    <p:extLst>
      <p:ext uri="{BB962C8B-B14F-4D97-AF65-F5344CB8AC3E}">
        <p14:creationId xmlns:p14="http://schemas.microsoft.com/office/powerpoint/2010/main" val="2725263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6CB874-034E-41EC-9EF5-4AE9FE64905A}"/>
              </a:ext>
            </a:extLst>
          </p:cNvPr>
          <p:cNvSpPr txBox="1"/>
          <p:nvPr/>
        </p:nvSpPr>
        <p:spPr>
          <a:xfrm>
            <a:off x="1571348" y="820095"/>
            <a:ext cx="2616422" cy="523220"/>
          </a:xfrm>
          <a:prstGeom prst="rect">
            <a:avLst/>
          </a:prstGeom>
          <a:noFill/>
        </p:spPr>
        <p:txBody>
          <a:bodyPr wrap="none" rtlCol="0">
            <a:spAutoFit/>
          </a:bodyPr>
          <a:lstStyle/>
          <a:p>
            <a:r>
              <a:rPr lang="en-IE" sz="2800" dirty="0">
                <a:solidFill>
                  <a:srgbClr val="FF0000"/>
                </a:solidFill>
              </a:rPr>
              <a:t>The Bloody Bank</a:t>
            </a:r>
          </a:p>
        </p:txBody>
      </p:sp>
      <p:pic>
        <p:nvPicPr>
          <p:cNvPr id="4" name="Picture 3">
            <a:extLst>
              <a:ext uri="{FF2B5EF4-FFF2-40B4-BE49-F238E27FC236}">
                <a16:creationId xmlns:a16="http://schemas.microsoft.com/office/drawing/2014/main" xmlns="" id="{AAF2FAFA-6747-46A1-B520-D65A51D5A1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704698" y="1408573"/>
            <a:ext cx="9106177" cy="5118935"/>
          </a:xfrm>
          <a:prstGeom prst="rect">
            <a:avLst/>
          </a:prstGeom>
          <a:ln w="15875">
            <a:solidFill>
              <a:schemeClr val="tx1"/>
            </a:solidFill>
          </a:ln>
        </p:spPr>
      </p:pic>
      <p:pic>
        <p:nvPicPr>
          <p:cNvPr id="7" name="Picture 6">
            <a:extLst>
              <a:ext uri="{FF2B5EF4-FFF2-40B4-BE49-F238E27FC236}">
                <a16:creationId xmlns:a16="http://schemas.microsoft.com/office/drawing/2014/main" xmlns="" id="{F44C0BC8-F2CB-4AE3-9C5E-8310423AD0F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48350" y="4221673"/>
            <a:ext cx="5724526" cy="2455508"/>
          </a:xfrm>
          <a:prstGeom prst="rect">
            <a:avLst/>
          </a:prstGeom>
          <a:ln w="19050">
            <a:solidFill>
              <a:schemeClr val="tx1"/>
            </a:solidFill>
          </a:ln>
        </p:spPr>
      </p:pic>
    </p:spTree>
    <p:extLst>
      <p:ext uri="{BB962C8B-B14F-4D97-AF65-F5344CB8AC3E}">
        <p14:creationId xmlns:p14="http://schemas.microsoft.com/office/powerpoint/2010/main" val="2897006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D6CB874-034E-41EC-9EF5-4AE9FE64905A}"/>
              </a:ext>
            </a:extLst>
          </p:cNvPr>
          <p:cNvSpPr txBox="1"/>
          <p:nvPr/>
        </p:nvSpPr>
        <p:spPr>
          <a:xfrm>
            <a:off x="1571348" y="820095"/>
            <a:ext cx="2616422" cy="523220"/>
          </a:xfrm>
          <a:prstGeom prst="rect">
            <a:avLst/>
          </a:prstGeom>
          <a:noFill/>
        </p:spPr>
        <p:txBody>
          <a:bodyPr wrap="none" rtlCol="0">
            <a:spAutoFit/>
          </a:bodyPr>
          <a:lstStyle/>
          <a:p>
            <a:r>
              <a:rPr lang="en-IE" sz="2800" dirty="0">
                <a:solidFill>
                  <a:srgbClr val="FF0000"/>
                </a:solidFill>
              </a:rPr>
              <a:t>The Bloody Bank</a:t>
            </a:r>
          </a:p>
        </p:txBody>
      </p:sp>
      <p:pic>
        <p:nvPicPr>
          <p:cNvPr id="5" name="Picture 4">
            <a:extLst>
              <a:ext uri="{FF2B5EF4-FFF2-40B4-BE49-F238E27FC236}">
                <a16:creationId xmlns:a16="http://schemas.microsoft.com/office/drawing/2014/main" xmlns="" id="{9899E2E7-0DD7-476B-84E7-261BBDA0A2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05100" y="1404037"/>
            <a:ext cx="6862762" cy="5147072"/>
          </a:xfrm>
          <a:prstGeom prst="rect">
            <a:avLst/>
          </a:prstGeom>
          <a:ln w="19050">
            <a:solidFill>
              <a:schemeClr val="tx1"/>
            </a:solidFill>
          </a:ln>
        </p:spPr>
      </p:pic>
    </p:spTree>
    <p:extLst>
      <p:ext uri="{BB962C8B-B14F-4D97-AF65-F5344CB8AC3E}">
        <p14:creationId xmlns:p14="http://schemas.microsoft.com/office/powerpoint/2010/main" val="2797492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4035848" cy="523220"/>
          </a:xfrm>
          <a:prstGeom prst="rect">
            <a:avLst/>
          </a:prstGeom>
          <a:noFill/>
        </p:spPr>
        <p:txBody>
          <a:bodyPr wrap="none" rtlCol="0">
            <a:spAutoFit/>
          </a:bodyPr>
          <a:lstStyle/>
          <a:p>
            <a:r>
              <a:rPr lang="en-IE" sz="2800" dirty="0">
                <a:solidFill>
                  <a:srgbClr val="FF0000"/>
                </a:solidFill>
              </a:rPr>
              <a:t>Reconstructing the Battle  </a:t>
            </a:r>
          </a:p>
        </p:txBody>
      </p:sp>
      <p:sp>
        <p:nvSpPr>
          <p:cNvPr id="5" name="TextBox 4">
            <a:extLst>
              <a:ext uri="{FF2B5EF4-FFF2-40B4-BE49-F238E27FC236}">
                <a16:creationId xmlns:a16="http://schemas.microsoft.com/office/drawing/2014/main" xmlns="" id="{4837180C-1A97-4574-8F44-4F98E2557086}"/>
              </a:ext>
            </a:extLst>
          </p:cNvPr>
          <p:cNvSpPr txBox="1"/>
          <p:nvPr/>
        </p:nvSpPr>
        <p:spPr>
          <a:xfrm>
            <a:off x="1571347" y="1855433"/>
            <a:ext cx="9436963" cy="3693319"/>
          </a:xfrm>
          <a:prstGeom prst="rect">
            <a:avLst/>
          </a:prstGeom>
          <a:noFill/>
        </p:spPr>
        <p:txBody>
          <a:bodyPr wrap="square" rtlCol="0">
            <a:spAutoFit/>
          </a:bodyPr>
          <a:lstStyle/>
          <a:p>
            <a:r>
              <a:rPr lang="en-IE" dirty="0"/>
              <a:t>Key to reconstructing the battle is an identification of what exactly the aim of the engagement was for the Irish forces.</a:t>
            </a:r>
          </a:p>
          <a:p>
            <a:endParaRPr lang="en-IE" dirty="0"/>
          </a:p>
          <a:p>
            <a:r>
              <a:rPr lang="en-IE" dirty="0"/>
              <a:t>It is my contention that the force was too large to be a simple raiding party, and therefore the real aim may have been to add Bray to their territorial </a:t>
            </a:r>
            <a:r>
              <a:rPr lang="en-IE" dirty="0" err="1"/>
              <a:t>posessions</a:t>
            </a:r>
            <a:r>
              <a:rPr lang="en-IE" dirty="0"/>
              <a:t>. So why Little Bray?</a:t>
            </a:r>
          </a:p>
          <a:p>
            <a:endParaRPr lang="en-IE" dirty="0"/>
          </a:p>
          <a:p>
            <a:r>
              <a:rPr lang="en-IE" dirty="0"/>
              <a:t>The Irish forces may well have been attacked Little Bray as a lightly defended target intended to </a:t>
            </a:r>
            <a:r>
              <a:rPr lang="en-IE" u="sng" dirty="0"/>
              <a:t>either</a:t>
            </a:r>
            <a:r>
              <a:rPr lang="en-IE" dirty="0"/>
              <a:t> draw out the forces of Great Bray and </a:t>
            </a:r>
            <a:r>
              <a:rPr lang="en-IE" dirty="0" err="1"/>
              <a:t>Oldcourt</a:t>
            </a:r>
            <a:r>
              <a:rPr lang="en-IE" dirty="0"/>
              <a:t> castles, or to provoke a surrender. If Bray could be persuaded to enter the O’Byrne </a:t>
            </a:r>
            <a:r>
              <a:rPr lang="en-IE" dirty="0" err="1"/>
              <a:t>posessions</a:t>
            </a:r>
            <a:r>
              <a:rPr lang="en-IE" dirty="0"/>
              <a:t> then the road to Dublin was open.</a:t>
            </a:r>
          </a:p>
          <a:p>
            <a:endParaRPr lang="en-IE" dirty="0"/>
          </a:p>
          <a:p>
            <a:r>
              <a:rPr lang="en-IE" dirty="0"/>
              <a:t>However the size of the force may have been a contingency plan. If Bray was to be assaulted over the river and on the slopes under the present St Paul’s church, the attrition would have been significant.</a:t>
            </a:r>
          </a:p>
        </p:txBody>
      </p:sp>
    </p:spTree>
    <p:extLst>
      <p:ext uri="{BB962C8B-B14F-4D97-AF65-F5344CB8AC3E}">
        <p14:creationId xmlns:p14="http://schemas.microsoft.com/office/powerpoint/2010/main" val="3708157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5321841" cy="523220"/>
          </a:xfrm>
          <a:prstGeom prst="rect">
            <a:avLst/>
          </a:prstGeom>
          <a:noFill/>
        </p:spPr>
        <p:txBody>
          <a:bodyPr wrap="none" rtlCol="0">
            <a:spAutoFit/>
          </a:bodyPr>
          <a:lstStyle/>
          <a:p>
            <a:r>
              <a:rPr lang="en-IE" sz="2800" dirty="0">
                <a:solidFill>
                  <a:srgbClr val="FF0000"/>
                </a:solidFill>
              </a:rPr>
              <a:t>Surrounding the </a:t>
            </a:r>
            <a:r>
              <a:rPr lang="en-IE" sz="2800" dirty="0" err="1">
                <a:solidFill>
                  <a:srgbClr val="FF0000"/>
                </a:solidFill>
              </a:rPr>
              <a:t>O’Meagher</a:t>
            </a:r>
            <a:r>
              <a:rPr lang="en-IE" sz="2800" dirty="0">
                <a:solidFill>
                  <a:srgbClr val="FF0000"/>
                </a:solidFill>
              </a:rPr>
              <a:t> forces </a:t>
            </a:r>
          </a:p>
        </p:txBody>
      </p:sp>
      <p:sp>
        <p:nvSpPr>
          <p:cNvPr id="6" name="TextBox 5">
            <a:extLst>
              <a:ext uri="{FF2B5EF4-FFF2-40B4-BE49-F238E27FC236}">
                <a16:creationId xmlns:a16="http://schemas.microsoft.com/office/drawing/2014/main" xmlns="" id="{49273AE9-4A98-4934-80CC-3283E0DB3BF0}"/>
              </a:ext>
            </a:extLst>
          </p:cNvPr>
          <p:cNvSpPr txBox="1"/>
          <p:nvPr/>
        </p:nvSpPr>
        <p:spPr>
          <a:xfrm>
            <a:off x="1571348" y="1855433"/>
            <a:ext cx="3343552" cy="3139321"/>
          </a:xfrm>
          <a:prstGeom prst="rect">
            <a:avLst/>
          </a:prstGeom>
          <a:noFill/>
        </p:spPr>
        <p:txBody>
          <a:bodyPr wrap="square" rtlCol="0">
            <a:spAutoFit/>
          </a:bodyPr>
          <a:lstStyle/>
          <a:p>
            <a:r>
              <a:rPr lang="en-IE" dirty="0"/>
              <a:t>We must assume that the Irish forces would have been in the process of looting and firing Little Bray when the Drake led army arrived.</a:t>
            </a:r>
          </a:p>
          <a:p>
            <a:endParaRPr lang="en-IE" dirty="0"/>
          </a:p>
          <a:p>
            <a:r>
              <a:rPr lang="en-IE" dirty="0"/>
              <a:t>The Pale forces, advancing down the Dublin road, could easily have surrounded the settlement of Little Bray from both the north and east. </a:t>
            </a:r>
          </a:p>
        </p:txBody>
      </p:sp>
      <p:pic>
        <p:nvPicPr>
          <p:cNvPr id="2" name="Picture 1">
            <a:extLst>
              <a:ext uri="{FF2B5EF4-FFF2-40B4-BE49-F238E27FC236}">
                <a16:creationId xmlns:a16="http://schemas.microsoft.com/office/drawing/2014/main" xmlns="" id="{9D5E7698-B48E-4B49-9309-41DF699030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0682" y="1855433"/>
            <a:ext cx="6516967" cy="3771900"/>
          </a:xfrm>
          <a:prstGeom prst="rect">
            <a:avLst/>
          </a:prstGeom>
          <a:ln w="19050">
            <a:solidFill>
              <a:schemeClr val="tx1"/>
            </a:solidFill>
          </a:ln>
        </p:spPr>
      </p:pic>
      <p:sp>
        <p:nvSpPr>
          <p:cNvPr id="3" name="Rectangle 2">
            <a:extLst>
              <a:ext uri="{FF2B5EF4-FFF2-40B4-BE49-F238E27FC236}">
                <a16:creationId xmlns:a16="http://schemas.microsoft.com/office/drawing/2014/main" xmlns="" id="{486542CF-E4DE-4E79-AC1C-9AA074F09B57}"/>
              </a:ext>
            </a:extLst>
          </p:cNvPr>
          <p:cNvSpPr/>
          <p:nvPr/>
        </p:nvSpPr>
        <p:spPr>
          <a:xfrm rot="19170358">
            <a:off x="7634571" y="3387718"/>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xmlns="" id="{5D2EECDC-21A6-41AC-96AF-2060269DD1D4}"/>
              </a:ext>
            </a:extLst>
          </p:cNvPr>
          <p:cNvSpPr/>
          <p:nvPr/>
        </p:nvSpPr>
        <p:spPr>
          <a:xfrm rot="2072567">
            <a:off x="8273867" y="3982602"/>
            <a:ext cx="383977" cy="9294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xmlns="" id="{BD0C51D3-D5C6-4B5A-B88E-2A10D325AB6B}"/>
              </a:ext>
            </a:extLst>
          </p:cNvPr>
          <p:cNvSpPr/>
          <p:nvPr/>
        </p:nvSpPr>
        <p:spPr>
          <a:xfrm rot="2190376">
            <a:off x="8158987" y="3588500"/>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xmlns="" id="{26371D0D-EA9A-45E9-9ECA-8B31EF279289}"/>
              </a:ext>
            </a:extLst>
          </p:cNvPr>
          <p:cNvSpPr/>
          <p:nvPr/>
        </p:nvSpPr>
        <p:spPr>
          <a:xfrm rot="2190376">
            <a:off x="8584388" y="3891142"/>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16981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7F5A3CF-31F1-43DA-8630-347C373214F7}"/>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24696" y="523623"/>
            <a:ext cx="8316507" cy="5810754"/>
          </a:xfrm>
          <a:prstGeom prst="rect">
            <a:avLst/>
          </a:prstGeom>
        </p:spPr>
      </p:pic>
    </p:spTree>
    <p:extLst>
      <p:ext uri="{BB962C8B-B14F-4D97-AF65-F5344CB8AC3E}">
        <p14:creationId xmlns:p14="http://schemas.microsoft.com/office/powerpoint/2010/main" val="303488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2873544" cy="523220"/>
          </a:xfrm>
          <a:prstGeom prst="rect">
            <a:avLst/>
          </a:prstGeom>
          <a:noFill/>
        </p:spPr>
        <p:txBody>
          <a:bodyPr wrap="none" rtlCol="0">
            <a:spAutoFit/>
          </a:bodyPr>
          <a:lstStyle/>
          <a:p>
            <a:r>
              <a:rPr lang="en-IE" sz="2800" dirty="0">
                <a:solidFill>
                  <a:srgbClr val="FF0000"/>
                </a:solidFill>
              </a:rPr>
              <a:t>Springing the trap </a:t>
            </a:r>
          </a:p>
        </p:txBody>
      </p:sp>
      <p:sp>
        <p:nvSpPr>
          <p:cNvPr id="6" name="TextBox 5">
            <a:extLst>
              <a:ext uri="{FF2B5EF4-FFF2-40B4-BE49-F238E27FC236}">
                <a16:creationId xmlns:a16="http://schemas.microsoft.com/office/drawing/2014/main" xmlns="" id="{49273AE9-4A98-4934-80CC-3283E0DB3BF0}"/>
              </a:ext>
            </a:extLst>
          </p:cNvPr>
          <p:cNvSpPr txBox="1"/>
          <p:nvPr/>
        </p:nvSpPr>
        <p:spPr>
          <a:xfrm>
            <a:off x="1571348" y="1855433"/>
            <a:ext cx="3343552" cy="3970318"/>
          </a:xfrm>
          <a:prstGeom prst="rect">
            <a:avLst/>
          </a:prstGeom>
          <a:noFill/>
        </p:spPr>
        <p:txBody>
          <a:bodyPr wrap="square" rtlCol="0">
            <a:spAutoFit/>
          </a:bodyPr>
          <a:lstStyle/>
          <a:p>
            <a:r>
              <a:rPr lang="en-IE" dirty="0"/>
              <a:t>Under longbow and crossbow pressure, the Irish forces could have been pushed out of Little Bray proper, and to the west, all the while sustaining losses.</a:t>
            </a:r>
          </a:p>
          <a:p>
            <a:endParaRPr lang="en-IE" dirty="0"/>
          </a:p>
          <a:p>
            <a:r>
              <a:rPr lang="en-IE" dirty="0"/>
              <a:t>Given that the main Irish force is confined to the Bloody Bank, not simply retreating to the west, it may be surmised that a detachment of the Pale forces had established a blockade at the western end of the modern People’s Park.</a:t>
            </a:r>
          </a:p>
        </p:txBody>
      </p:sp>
      <p:pic>
        <p:nvPicPr>
          <p:cNvPr id="2" name="Picture 1">
            <a:extLst>
              <a:ext uri="{FF2B5EF4-FFF2-40B4-BE49-F238E27FC236}">
                <a16:creationId xmlns:a16="http://schemas.microsoft.com/office/drawing/2014/main" xmlns="" id="{9D5E7698-B48E-4B49-9309-41DF699030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0682" y="1855433"/>
            <a:ext cx="6516967" cy="3771900"/>
          </a:xfrm>
          <a:prstGeom prst="rect">
            <a:avLst/>
          </a:prstGeom>
          <a:ln w="19050">
            <a:solidFill>
              <a:schemeClr val="tx1"/>
            </a:solidFill>
          </a:ln>
        </p:spPr>
      </p:pic>
      <p:sp>
        <p:nvSpPr>
          <p:cNvPr id="3" name="Rectangle 2">
            <a:extLst>
              <a:ext uri="{FF2B5EF4-FFF2-40B4-BE49-F238E27FC236}">
                <a16:creationId xmlns:a16="http://schemas.microsoft.com/office/drawing/2014/main" xmlns="" id="{486542CF-E4DE-4E79-AC1C-9AA074F09B57}"/>
              </a:ext>
            </a:extLst>
          </p:cNvPr>
          <p:cNvSpPr/>
          <p:nvPr/>
        </p:nvSpPr>
        <p:spPr>
          <a:xfrm rot="20260210">
            <a:off x="7774270" y="3499514"/>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7">
            <a:extLst>
              <a:ext uri="{FF2B5EF4-FFF2-40B4-BE49-F238E27FC236}">
                <a16:creationId xmlns:a16="http://schemas.microsoft.com/office/drawing/2014/main" xmlns="" id="{5D2EECDC-21A6-41AC-96AF-2060269DD1D4}"/>
              </a:ext>
            </a:extLst>
          </p:cNvPr>
          <p:cNvSpPr/>
          <p:nvPr/>
        </p:nvSpPr>
        <p:spPr>
          <a:xfrm rot="2072567">
            <a:off x="8107523" y="3914355"/>
            <a:ext cx="140657" cy="845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xmlns="" id="{BD0C51D3-D5C6-4B5A-B88E-2A10D325AB6B}"/>
              </a:ext>
            </a:extLst>
          </p:cNvPr>
          <p:cNvSpPr/>
          <p:nvPr/>
        </p:nvSpPr>
        <p:spPr>
          <a:xfrm rot="2190376">
            <a:off x="6098679" y="5408534"/>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xmlns="" id="{26371D0D-EA9A-45E9-9ECA-8B31EF279289}"/>
              </a:ext>
            </a:extLst>
          </p:cNvPr>
          <p:cNvSpPr/>
          <p:nvPr/>
        </p:nvSpPr>
        <p:spPr>
          <a:xfrm rot="3818313">
            <a:off x="8643543" y="4143290"/>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xmlns="" id="{780758C9-5BDC-400C-99DE-28DF8A544B60}"/>
              </a:ext>
            </a:extLst>
          </p:cNvPr>
          <p:cNvSpPr/>
          <p:nvPr/>
        </p:nvSpPr>
        <p:spPr>
          <a:xfrm rot="2072567">
            <a:off x="8271344" y="4108935"/>
            <a:ext cx="140657" cy="845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ectangle 10">
            <a:extLst>
              <a:ext uri="{FF2B5EF4-FFF2-40B4-BE49-F238E27FC236}">
                <a16:creationId xmlns:a16="http://schemas.microsoft.com/office/drawing/2014/main" xmlns="" id="{93F43862-18B1-40D6-A73E-5CFE74ADFB75}"/>
              </a:ext>
            </a:extLst>
          </p:cNvPr>
          <p:cNvSpPr/>
          <p:nvPr/>
        </p:nvSpPr>
        <p:spPr>
          <a:xfrm rot="2072567">
            <a:off x="8292945" y="4387123"/>
            <a:ext cx="140657" cy="8458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xmlns="" id="{3C66EC25-8B09-4C92-8495-6DA5545F946C}"/>
              </a:ext>
            </a:extLst>
          </p:cNvPr>
          <p:cNvSpPr/>
          <p:nvPr/>
        </p:nvSpPr>
        <p:spPr>
          <a:xfrm rot="2190376">
            <a:off x="8410385" y="3806640"/>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96944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393718" y="2359592"/>
            <a:ext cx="4616388" cy="3416320"/>
          </a:xfrm>
          <a:prstGeom prst="rect">
            <a:avLst/>
          </a:prstGeom>
          <a:noFill/>
        </p:spPr>
        <p:txBody>
          <a:bodyPr wrap="square" rtlCol="0">
            <a:spAutoFit/>
          </a:bodyPr>
          <a:lstStyle/>
          <a:p>
            <a:r>
              <a:rPr lang="en-IE" dirty="0"/>
              <a:t>The situation surrounding the Irish lordship had been deteriorating for some time, but in July AD 1398 the Lord Lieutenant of Ireland, Roger Mortimer, 4</a:t>
            </a:r>
            <a:r>
              <a:rPr lang="en-IE" baseline="30000" dirty="0"/>
              <a:t>th</a:t>
            </a:r>
            <a:r>
              <a:rPr lang="en-IE" dirty="0"/>
              <a:t> Earl of March and 6</a:t>
            </a:r>
            <a:r>
              <a:rPr lang="en-IE" baseline="30000" dirty="0"/>
              <a:t>th</a:t>
            </a:r>
            <a:r>
              <a:rPr lang="en-IE" dirty="0"/>
              <a:t> Earl of Ulster, was killed at </a:t>
            </a:r>
            <a:r>
              <a:rPr lang="en-IE" dirty="0" err="1"/>
              <a:t>Kells</a:t>
            </a:r>
            <a:r>
              <a:rPr lang="en-IE" dirty="0"/>
              <a:t> by Gaelic Irish forces.</a:t>
            </a:r>
          </a:p>
          <a:p>
            <a:endParaRPr lang="en-IE" dirty="0"/>
          </a:p>
          <a:p>
            <a:r>
              <a:rPr lang="en-IE" dirty="0"/>
              <a:t>With such an act demanding a response, and Art Mac </a:t>
            </a:r>
            <a:r>
              <a:rPr lang="en-IE" dirty="0" err="1"/>
              <a:t>Murrough</a:t>
            </a:r>
            <a:r>
              <a:rPr lang="en-IE" dirty="0"/>
              <a:t>, king of Leinster openly in arms against the king, Richard II landed in Waterford on 2 June AD 1399 at the head of an army of up to 40,000 including archers, men at arms, knights and almost 3,000 sappers.</a:t>
            </a:r>
          </a:p>
        </p:txBody>
      </p:sp>
      <p:sp>
        <p:nvSpPr>
          <p:cNvPr id="5" name="TextBox 4">
            <a:extLst>
              <a:ext uri="{FF2B5EF4-FFF2-40B4-BE49-F238E27FC236}">
                <a16:creationId xmlns:a16="http://schemas.microsoft.com/office/drawing/2014/main" xmlns="" id="{61727037-C603-441F-9BCB-419F10C433AC}"/>
              </a:ext>
            </a:extLst>
          </p:cNvPr>
          <p:cNvSpPr txBox="1"/>
          <p:nvPr/>
        </p:nvSpPr>
        <p:spPr>
          <a:xfrm>
            <a:off x="393718" y="1133308"/>
            <a:ext cx="4034118" cy="954107"/>
          </a:xfrm>
          <a:prstGeom prst="rect">
            <a:avLst/>
          </a:prstGeom>
          <a:noFill/>
        </p:spPr>
        <p:txBody>
          <a:bodyPr wrap="none" rtlCol="0">
            <a:spAutoFit/>
          </a:bodyPr>
          <a:lstStyle/>
          <a:p>
            <a:pPr algn="ctr"/>
            <a:r>
              <a:rPr lang="en-IE" sz="2800" dirty="0">
                <a:solidFill>
                  <a:srgbClr val="FF0000"/>
                </a:solidFill>
              </a:rPr>
              <a:t>Richard II’s Irish campaign </a:t>
            </a:r>
          </a:p>
          <a:p>
            <a:pPr algn="ctr"/>
            <a:r>
              <a:rPr lang="en-IE" sz="2800" dirty="0">
                <a:solidFill>
                  <a:srgbClr val="FF0000"/>
                </a:solidFill>
              </a:rPr>
              <a:t> AD 1399</a:t>
            </a:r>
          </a:p>
        </p:txBody>
      </p:sp>
      <p:pic>
        <p:nvPicPr>
          <p:cNvPr id="7" name="Picture 6">
            <a:extLst>
              <a:ext uri="{FF2B5EF4-FFF2-40B4-BE49-F238E27FC236}">
                <a16:creationId xmlns:a16="http://schemas.microsoft.com/office/drawing/2014/main" xmlns="" id="{1155DEF6-50D8-4AFA-9EDA-375EACE923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9762" y="1276144"/>
            <a:ext cx="6514457" cy="4068266"/>
          </a:xfrm>
          <a:prstGeom prst="rect">
            <a:avLst/>
          </a:prstGeom>
          <a:ln w="15875">
            <a:solidFill>
              <a:schemeClr val="tx1"/>
            </a:solidFill>
          </a:ln>
        </p:spPr>
      </p:pic>
    </p:spTree>
    <p:extLst>
      <p:ext uri="{BB962C8B-B14F-4D97-AF65-F5344CB8AC3E}">
        <p14:creationId xmlns:p14="http://schemas.microsoft.com/office/powerpoint/2010/main" val="1089672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70B263C2-087A-49D8-A132-1065185A691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263806" y="481541"/>
            <a:ext cx="8442597" cy="6142621"/>
          </a:xfrm>
          <a:prstGeom prst="rect">
            <a:avLst/>
          </a:prstGeom>
        </p:spPr>
      </p:pic>
    </p:spTree>
    <p:extLst>
      <p:ext uri="{BB962C8B-B14F-4D97-AF65-F5344CB8AC3E}">
        <p14:creationId xmlns:p14="http://schemas.microsoft.com/office/powerpoint/2010/main" val="3019414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2873544" cy="523220"/>
          </a:xfrm>
          <a:prstGeom prst="rect">
            <a:avLst/>
          </a:prstGeom>
          <a:noFill/>
        </p:spPr>
        <p:txBody>
          <a:bodyPr wrap="none" rtlCol="0">
            <a:spAutoFit/>
          </a:bodyPr>
          <a:lstStyle/>
          <a:p>
            <a:r>
              <a:rPr lang="en-IE" sz="2800" dirty="0">
                <a:solidFill>
                  <a:srgbClr val="FF0000"/>
                </a:solidFill>
              </a:rPr>
              <a:t>Springing the trap </a:t>
            </a:r>
          </a:p>
        </p:txBody>
      </p:sp>
      <p:sp>
        <p:nvSpPr>
          <p:cNvPr id="6" name="TextBox 5">
            <a:extLst>
              <a:ext uri="{FF2B5EF4-FFF2-40B4-BE49-F238E27FC236}">
                <a16:creationId xmlns:a16="http://schemas.microsoft.com/office/drawing/2014/main" xmlns="" id="{49273AE9-4A98-4934-80CC-3283E0DB3BF0}"/>
              </a:ext>
            </a:extLst>
          </p:cNvPr>
          <p:cNvSpPr txBox="1"/>
          <p:nvPr/>
        </p:nvSpPr>
        <p:spPr>
          <a:xfrm>
            <a:off x="1571348" y="1855433"/>
            <a:ext cx="3343552" cy="2031325"/>
          </a:xfrm>
          <a:prstGeom prst="rect">
            <a:avLst/>
          </a:prstGeom>
          <a:noFill/>
        </p:spPr>
        <p:txBody>
          <a:bodyPr wrap="square" rtlCol="0">
            <a:spAutoFit/>
          </a:bodyPr>
          <a:lstStyle/>
          <a:p>
            <a:r>
              <a:rPr lang="en-IE" dirty="0"/>
              <a:t>With this trap sprung the Irish would have been forced to make a stand on the slopes of the Bloody Bank.</a:t>
            </a:r>
          </a:p>
          <a:p>
            <a:endParaRPr lang="en-IE" dirty="0"/>
          </a:p>
          <a:p>
            <a:r>
              <a:rPr lang="en-IE" dirty="0"/>
              <a:t>A massacre was almost inevitable….</a:t>
            </a:r>
          </a:p>
        </p:txBody>
      </p:sp>
      <p:pic>
        <p:nvPicPr>
          <p:cNvPr id="2" name="Picture 1">
            <a:extLst>
              <a:ext uri="{FF2B5EF4-FFF2-40B4-BE49-F238E27FC236}">
                <a16:creationId xmlns:a16="http://schemas.microsoft.com/office/drawing/2014/main" xmlns="" id="{9D5E7698-B48E-4B49-9309-41DF699030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160682" y="1855433"/>
            <a:ext cx="6516967" cy="3771900"/>
          </a:xfrm>
          <a:prstGeom prst="rect">
            <a:avLst/>
          </a:prstGeom>
          <a:ln w="19050">
            <a:solidFill>
              <a:schemeClr val="tx1"/>
            </a:solidFill>
          </a:ln>
        </p:spPr>
      </p:pic>
      <p:sp>
        <p:nvSpPr>
          <p:cNvPr id="3" name="Rectangle 2">
            <a:extLst>
              <a:ext uri="{FF2B5EF4-FFF2-40B4-BE49-F238E27FC236}">
                <a16:creationId xmlns:a16="http://schemas.microsoft.com/office/drawing/2014/main" xmlns="" id="{486542CF-E4DE-4E79-AC1C-9AA074F09B57}"/>
              </a:ext>
            </a:extLst>
          </p:cNvPr>
          <p:cNvSpPr/>
          <p:nvPr/>
        </p:nvSpPr>
        <p:spPr>
          <a:xfrm rot="20260210">
            <a:off x="7137695" y="3762337"/>
            <a:ext cx="120400" cy="5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ectangle 6">
            <a:extLst>
              <a:ext uri="{FF2B5EF4-FFF2-40B4-BE49-F238E27FC236}">
                <a16:creationId xmlns:a16="http://schemas.microsoft.com/office/drawing/2014/main" xmlns="" id="{BD0C51D3-D5C6-4B5A-B88E-2A10D325AB6B}"/>
              </a:ext>
            </a:extLst>
          </p:cNvPr>
          <p:cNvSpPr/>
          <p:nvPr/>
        </p:nvSpPr>
        <p:spPr>
          <a:xfrm rot="2190376">
            <a:off x="6527384" y="4647681"/>
            <a:ext cx="79285" cy="5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ectangle 8">
            <a:extLst>
              <a:ext uri="{FF2B5EF4-FFF2-40B4-BE49-F238E27FC236}">
                <a16:creationId xmlns:a16="http://schemas.microsoft.com/office/drawing/2014/main" xmlns="" id="{26371D0D-EA9A-45E9-9ECA-8B31EF279289}"/>
              </a:ext>
            </a:extLst>
          </p:cNvPr>
          <p:cNvSpPr/>
          <p:nvPr/>
        </p:nvSpPr>
        <p:spPr>
          <a:xfrm rot="8174957">
            <a:off x="8015915" y="4445510"/>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11">
            <a:extLst>
              <a:ext uri="{FF2B5EF4-FFF2-40B4-BE49-F238E27FC236}">
                <a16:creationId xmlns:a16="http://schemas.microsoft.com/office/drawing/2014/main" xmlns="" id="{3C66EC25-8B09-4C92-8495-6DA5545F946C}"/>
              </a:ext>
            </a:extLst>
          </p:cNvPr>
          <p:cNvSpPr/>
          <p:nvPr/>
        </p:nvSpPr>
        <p:spPr>
          <a:xfrm rot="2190376">
            <a:off x="8168632" y="3757257"/>
            <a:ext cx="244752" cy="74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xmlns="" id="{15F93E2A-F731-44F2-9DC6-29674A24CC1D}"/>
              </a:ext>
            </a:extLst>
          </p:cNvPr>
          <p:cNvSpPr/>
          <p:nvPr/>
        </p:nvSpPr>
        <p:spPr>
          <a:xfrm rot="2072567">
            <a:off x="7491630" y="4156490"/>
            <a:ext cx="100837" cy="841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Rectangle 14">
            <a:extLst>
              <a:ext uri="{FF2B5EF4-FFF2-40B4-BE49-F238E27FC236}">
                <a16:creationId xmlns:a16="http://schemas.microsoft.com/office/drawing/2014/main" xmlns="" id="{A385C3DD-3976-4BC1-8ECE-B262DE31DDD5}"/>
              </a:ext>
            </a:extLst>
          </p:cNvPr>
          <p:cNvSpPr/>
          <p:nvPr/>
        </p:nvSpPr>
        <p:spPr>
          <a:xfrm rot="2072567">
            <a:off x="7208623" y="4093226"/>
            <a:ext cx="100837" cy="8419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a:extLst>
              <a:ext uri="{FF2B5EF4-FFF2-40B4-BE49-F238E27FC236}">
                <a16:creationId xmlns:a16="http://schemas.microsoft.com/office/drawing/2014/main" xmlns="" id="{C0742EB6-73DA-47C0-AD8B-E124A94B40DF}"/>
              </a:ext>
            </a:extLst>
          </p:cNvPr>
          <p:cNvSpPr/>
          <p:nvPr/>
        </p:nvSpPr>
        <p:spPr>
          <a:xfrm rot="20260210">
            <a:off x="6663197" y="3871910"/>
            <a:ext cx="120400" cy="5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9" name="Rectangle 18">
            <a:extLst>
              <a:ext uri="{FF2B5EF4-FFF2-40B4-BE49-F238E27FC236}">
                <a16:creationId xmlns:a16="http://schemas.microsoft.com/office/drawing/2014/main" xmlns="" id="{4A666FC6-9892-4945-AD02-616F58357205}"/>
              </a:ext>
            </a:extLst>
          </p:cNvPr>
          <p:cNvSpPr/>
          <p:nvPr/>
        </p:nvSpPr>
        <p:spPr>
          <a:xfrm rot="20260210">
            <a:off x="7658256" y="3449955"/>
            <a:ext cx="120400" cy="511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ectangle 19">
            <a:extLst>
              <a:ext uri="{FF2B5EF4-FFF2-40B4-BE49-F238E27FC236}">
                <a16:creationId xmlns:a16="http://schemas.microsoft.com/office/drawing/2014/main" xmlns="" id="{D88701E6-D55D-42A0-97C5-9E2DAC798DA3}"/>
              </a:ext>
            </a:extLst>
          </p:cNvPr>
          <p:cNvSpPr/>
          <p:nvPr/>
        </p:nvSpPr>
        <p:spPr>
          <a:xfrm rot="2190376">
            <a:off x="6889378" y="4737363"/>
            <a:ext cx="79285" cy="5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1" name="Rectangle 20">
            <a:extLst>
              <a:ext uri="{FF2B5EF4-FFF2-40B4-BE49-F238E27FC236}">
                <a16:creationId xmlns:a16="http://schemas.microsoft.com/office/drawing/2014/main" xmlns="" id="{0F663AC6-F2C5-4BEF-86E3-CB9149692F78}"/>
              </a:ext>
            </a:extLst>
          </p:cNvPr>
          <p:cNvSpPr/>
          <p:nvPr/>
        </p:nvSpPr>
        <p:spPr>
          <a:xfrm rot="2190376">
            <a:off x="7044774" y="5007668"/>
            <a:ext cx="79285" cy="54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73929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F5F453A7-9C48-4C85-ABE2-AFFA099C15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06726" y="887765"/>
            <a:ext cx="8625150" cy="4851647"/>
          </a:xfrm>
          <a:prstGeom prst="rect">
            <a:avLst/>
          </a:prstGeom>
        </p:spPr>
      </p:pic>
    </p:spTree>
    <p:extLst>
      <p:ext uri="{BB962C8B-B14F-4D97-AF65-F5344CB8AC3E}">
        <p14:creationId xmlns:p14="http://schemas.microsoft.com/office/powerpoint/2010/main" val="583877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4E09B-3C99-417D-8DB3-9B0D584867E4}"/>
              </a:ext>
            </a:extLst>
          </p:cNvPr>
          <p:cNvSpPr txBox="1"/>
          <p:nvPr/>
        </p:nvSpPr>
        <p:spPr>
          <a:xfrm>
            <a:off x="2124075" y="1914525"/>
            <a:ext cx="7943849" cy="584775"/>
          </a:xfrm>
          <a:prstGeom prst="rect">
            <a:avLst/>
          </a:prstGeom>
          <a:noFill/>
        </p:spPr>
        <p:txBody>
          <a:bodyPr wrap="square" rtlCol="0">
            <a:spAutoFit/>
          </a:bodyPr>
          <a:lstStyle/>
          <a:p>
            <a:pPr algn="ctr"/>
            <a:r>
              <a:rPr lang="en-IE" sz="3200" b="1" dirty="0">
                <a:solidFill>
                  <a:srgbClr val="FF0000"/>
                </a:solidFill>
              </a:rPr>
              <a:t>The Aftermath </a:t>
            </a:r>
          </a:p>
        </p:txBody>
      </p:sp>
    </p:spTree>
    <p:extLst>
      <p:ext uri="{BB962C8B-B14F-4D97-AF65-F5344CB8AC3E}">
        <p14:creationId xmlns:p14="http://schemas.microsoft.com/office/powerpoint/2010/main" val="1410213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9E105A5-47CA-42DB-8BCD-6EFB8E94F11C}"/>
              </a:ext>
            </a:extLst>
          </p:cNvPr>
          <p:cNvSpPr txBox="1"/>
          <p:nvPr/>
        </p:nvSpPr>
        <p:spPr>
          <a:xfrm>
            <a:off x="1571348" y="820095"/>
            <a:ext cx="4386522" cy="523220"/>
          </a:xfrm>
          <a:prstGeom prst="rect">
            <a:avLst/>
          </a:prstGeom>
          <a:noFill/>
        </p:spPr>
        <p:txBody>
          <a:bodyPr wrap="none" rtlCol="0">
            <a:spAutoFit/>
          </a:bodyPr>
          <a:lstStyle/>
          <a:p>
            <a:r>
              <a:rPr lang="en-IE" sz="2800" dirty="0">
                <a:solidFill>
                  <a:srgbClr val="FF0000"/>
                </a:solidFill>
              </a:rPr>
              <a:t>The Lancastrian Lieutenancy </a:t>
            </a:r>
          </a:p>
        </p:txBody>
      </p:sp>
      <p:sp>
        <p:nvSpPr>
          <p:cNvPr id="5" name="TextBox 4">
            <a:extLst>
              <a:ext uri="{FF2B5EF4-FFF2-40B4-BE49-F238E27FC236}">
                <a16:creationId xmlns:a16="http://schemas.microsoft.com/office/drawing/2014/main" xmlns="" id="{4837180C-1A97-4574-8F44-4F98E2557086}"/>
              </a:ext>
            </a:extLst>
          </p:cNvPr>
          <p:cNvSpPr txBox="1"/>
          <p:nvPr/>
        </p:nvSpPr>
        <p:spPr>
          <a:xfrm>
            <a:off x="1571348" y="1855433"/>
            <a:ext cx="3343552" cy="4801314"/>
          </a:xfrm>
          <a:prstGeom prst="rect">
            <a:avLst/>
          </a:prstGeom>
          <a:noFill/>
        </p:spPr>
        <p:txBody>
          <a:bodyPr wrap="square" rtlCol="0">
            <a:spAutoFit/>
          </a:bodyPr>
          <a:lstStyle/>
          <a:p>
            <a:r>
              <a:rPr lang="en-IE" dirty="0"/>
              <a:t>In the aftermath of the engagement Sir Stephen le </a:t>
            </a:r>
            <a:r>
              <a:rPr lang="en-IE" dirty="0" err="1"/>
              <a:t>Scrope</a:t>
            </a:r>
            <a:r>
              <a:rPr lang="en-IE" dirty="0"/>
              <a:t>, deputy to the new Lord Lieutenant, arrived in in Ireland.</a:t>
            </a:r>
          </a:p>
          <a:p>
            <a:endParaRPr lang="en-IE" dirty="0"/>
          </a:p>
          <a:p>
            <a:r>
              <a:rPr lang="en-IE" dirty="0"/>
              <a:t>Thomas of Lancaster, 1</a:t>
            </a:r>
            <a:r>
              <a:rPr lang="en-IE" baseline="30000" dirty="0"/>
              <a:t>st</a:t>
            </a:r>
            <a:r>
              <a:rPr lang="en-IE" dirty="0"/>
              <a:t> Duke of Clarence, the new Lieutenant of Ireland for his father Henry IV arrived in November, and received the submission of </a:t>
            </a:r>
            <a:r>
              <a:rPr lang="en-IE" dirty="0" err="1"/>
              <a:t>Domhnall</a:t>
            </a:r>
            <a:r>
              <a:rPr lang="en-IE" dirty="0"/>
              <a:t> O’Byrne -</a:t>
            </a:r>
          </a:p>
          <a:p>
            <a:endParaRPr lang="en-IE" dirty="0"/>
          </a:p>
          <a:p>
            <a:r>
              <a:rPr lang="en-IE" dirty="0"/>
              <a:t> </a:t>
            </a:r>
            <a:r>
              <a:rPr lang="en-GB" dirty="0"/>
              <a:t>‘</a:t>
            </a:r>
            <a:r>
              <a:rPr lang="en-GB" i="1" dirty="0"/>
              <a:t>to be a faithful liege to the king and to conduct himself faithfully towards the king’s people</a:t>
            </a:r>
            <a:r>
              <a:rPr lang="en-GB" dirty="0"/>
              <a:t>’</a:t>
            </a:r>
            <a:endParaRPr lang="en-IE" dirty="0"/>
          </a:p>
          <a:p>
            <a:endParaRPr lang="en-IE" dirty="0"/>
          </a:p>
          <a:p>
            <a:endParaRPr lang="en-IE" dirty="0"/>
          </a:p>
        </p:txBody>
      </p:sp>
      <p:pic>
        <p:nvPicPr>
          <p:cNvPr id="9" name="Picture 8">
            <a:extLst>
              <a:ext uri="{FF2B5EF4-FFF2-40B4-BE49-F238E27FC236}">
                <a16:creationId xmlns:a16="http://schemas.microsoft.com/office/drawing/2014/main" xmlns="" id="{595A433D-69A7-4F61-9612-9BEF10A38C6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61043" y="1748752"/>
            <a:ext cx="5797532" cy="4183680"/>
          </a:xfrm>
          <a:prstGeom prst="rect">
            <a:avLst/>
          </a:prstGeom>
          <a:ln w="19050">
            <a:solidFill>
              <a:schemeClr val="tx1"/>
            </a:solidFill>
          </a:ln>
        </p:spPr>
      </p:pic>
    </p:spTree>
    <p:extLst>
      <p:ext uri="{BB962C8B-B14F-4D97-AF65-F5344CB8AC3E}">
        <p14:creationId xmlns:p14="http://schemas.microsoft.com/office/powerpoint/2010/main" val="1615536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BEA9EB-D527-455C-AD4A-B6B0D626956C}"/>
              </a:ext>
            </a:extLst>
          </p:cNvPr>
          <p:cNvSpPr txBox="1"/>
          <p:nvPr/>
        </p:nvSpPr>
        <p:spPr>
          <a:xfrm>
            <a:off x="1305018" y="1669002"/>
            <a:ext cx="8705757" cy="3416320"/>
          </a:xfrm>
          <a:prstGeom prst="rect">
            <a:avLst/>
          </a:prstGeom>
          <a:noFill/>
        </p:spPr>
        <p:txBody>
          <a:bodyPr wrap="square" rtlCol="0">
            <a:spAutoFit/>
          </a:bodyPr>
          <a:lstStyle/>
          <a:p>
            <a:pPr marL="285750" indent="-285750">
              <a:buFont typeface="Arial" panose="020B0604020202020204" pitchFamily="34" charset="0"/>
              <a:buChar char="•"/>
            </a:pPr>
            <a:r>
              <a:rPr lang="en-GB" dirty="0"/>
              <a:t>Not to rise up with enemies or rebels of the king, but to serve the king against them.</a:t>
            </a:r>
          </a:p>
          <a:p>
            <a:endParaRPr lang="en-GB" dirty="0"/>
          </a:p>
          <a:p>
            <a:pPr marL="285750" indent="-285750">
              <a:buFont typeface="Arial" panose="020B0604020202020204" pitchFamily="34" charset="0"/>
              <a:buChar char="•"/>
            </a:pPr>
            <a:r>
              <a:rPr lang="en-GB" dirty="0"/>
              <a:t>Not to harbour any who would rise against the king, with a pledge of 100 marks against the delivery of the rebel’s head or body to the lieutenant or justice of the peace.</a:t>
            </a:r>
          </a:p>
          <a:p>
            <a:endParaRPr lang="en-GB" dirty="0"/>
          </a:p>
          <a:p>
            <a:pPr marL="285750" indent="-285750">
              <a:buFont typeface="Arial" panose="020B0604020202020204" pitchFamily="34" charset="0"/>
              <a:buChar char="•"/>
            </a:pPr>
            <a:r>
              <a:rPr lang="en-GB" dirty="0"/>
              <a:t>To permit the king and his subjects full enjoyment of the ‘woods, lands, meadows and pastures belonging to the New Castle of </a:t>
            </a:r>
            <a:r>
              <a:rPr lang="en-GB" dirty="0" err="1"/>
              <a:t>McKyngngham</a:t>
            </a:r>
            <a:r>
              <a:rPr lang="en-GB" dirty="0"/>
              <a:t>’</a:t>
            </a:r>
          </a:p>
          <a:p>
            <a:endParaRPr lang="en-GB" dirty="0"/>
          </a:p>
          <a:p>
            <a:pPr marL="285750" indent="-285750">
              <a:buFont typeface="Arial" panose="020B0604020202020204" pitchFamily="34" charset="0"/>
              <a:buChar char="•"/>
            </a:pPr>
            <a:r>
              <a:rPr lang="en-GB" dirty="0"/>
              <a:t>To allow the lieutenant or justices of the peace to adjudicate on any wrongs committed against </a:t>
            </a:r>
            <a:r>
              <a:rPr lang="en-GB" dirty="0" err="1"/>
              <a:t>O’Bryne’s</a:t>
            </a:r>
            <a:r>
              <a:rPr lang="en-GB" dirty="0"/>
              <a:t> people, including a cessation of all forced reparations on march inhabitants</a:t>
            </a:r>
          </a:p>
          <a:p>
            <a:endParaRPr lang="en-GB" dirty="0"/>
          </a:p>
        </p:txBody>
      </p:sp>
      <p:sp>
        <p:nvSpPr>
          <p:cNvPr id="3" name="TextBox 2">
            <a:extLst>
              <a:ext uri="{FF2B5EF4-FFF2-40B4-BE49-F238E27FC236}">
                <a16:creationId xmlns:a16="http://schemas.microsoft.com/office/drawing/2014/main" xmlns="" id="{D6EE32FE-53B5-4278-BE89-76983E9B264F}"/>
              </a:ext>
            </a:extLst>
          </p:cNvPr>
          <p:cNvSpPr txBox="1"/>
          <p:nvPr/>
        </p:nvSpPr>
        <p:spPr>
          <a:xfrm>
            <a:off x="1571348" y="820095"/>
            <a:ext cx="3269293" cy="523220"/>
          </a:xfrm>
          <a:prstGeom prst="rect">
            <a:avLst/>
          </a:prstGeom>
          <a:noFill/>
        </p:spPr>
        <p:txBody>
          <a:bodyPr wrap="none" rtlCol="0">
            <a:spAutoFit/>
          </a:bodyPr>
          <a:lstStyle/>
          <a:p>
            <a:r>
              <a:rPr lang="en-IE" sz="2800" dirty="0">
                <a:solidFill>
                  <a:srgbClr val="FF0000"/>
                </a:solidFill>
              </a:rPr>
              <a:t>The O’Byrne pledges </a:t>
            </a:r>
          </a:p>
        </p:txBody>
      </p:sp>
    </p:spTree>
    <p:extLst>
      <p:ext uri="{BB962C8B-B14F-4D97-AF65-F5344CB8AC3E}">
        <p14:creationId xmlns:p14="http://schemas.microsoft.com/office/powerpoint/2010/main" val="33808651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5D4172-544D-49A0-A2AA-75E9F3C2F997}"/>
              </a:ext>
            </a:extLst>
          </p:cNvPr>
          <p:cNvSpPr txBox="1"/>
          <p:nvPr/>
        </p:nvSpPr>
        <p:spPr>
          <a:xfrm>
            <a:off x="1571348" y="820095"/>
            <a:ext cx="5600123" cy="523220"/>
          </a:xfrm>
          <a:prstGeom prst="rect">
            <a:avLst/>
          </a:prstGeom>
          <a:noFill/>
        </p:spPr>
        <p:txBody>
          <a:bodyPr wrap="none" rtlCol="0">
            <a:spAutoFit/>
          </a:bodyPr>
          <a:lstStyle/>
          <a:p>
            <a:r>
              <a:rPr lang="en-IE" sz="2800" dirty="0">
                <a:solidFill>
                  <a:srgbClr val="FF0000"/>
                </a:solidFill>
              </a:rPr>
              <a:t>The deterioration of the Lieutenancy </a:t>
            </a:r>
          </a:p>
        </p:txBody>
      </p:sp>
      <p:sp>
        <p:nvSpPr>
          <p:cNvPr id="3" name="TextBox 2">
            <a:extLst>
              <a:ext uri="{FF2B5EF4-FFF2-40B4-BE49-F238E27FC236}">
                <a16:creationId xmlns:a16="http://schemas.microsoft.com/office/drawing/2014/main" xmlns="" id="{58C58C3D-DA02-4496-A633-0FEE4E2C178F}"/>
              </a:ext>
            </a:extLst>
          </p:cNvPr>
          <p:cNvSpPr txBox="1"/>
          <p:nvPr/>
        </p:nvSpPr>
        <p:spPr>
          <a:xfrm>
            <a:off x="1571348" y="1855433"/>
            <a:ext cx="4353202" cy="4247317"/>
          </a:xfrm>
          <a:prstGeom prst="rect">
            <a:avLst/>
          </a:prstGeom>
          <a:noFill/>
        </p:spPr>
        <p:txBody>
          <a:bodyPr wrap="square" rtlCol="0">
            <a:spAutoFit/>
          </a:bodyPr>
          <a:lstStyle/>
          <a:p>
            <a:r>
              <a:rPr lang="en-IE" dirty="0"/>
              <a:t>However, within six months of the O’Byrne pledges to the Duke of Clarence, the ability of the lordship as an enforcing agency continued to deteriorate.</a:t>
            </a:r>
          </a:p>
          <a:p>
            <a:endParaRPr lang="en-IE" dirty="0"/>
          </a:p>
          <a:p>
            <a:r>
              <a:rPr lang="en-GB" dirty="0"/>
              <a:t>‘… your son is so destitute of money that he has </a:t>
            </a:r>
            <a:r>
              <a:rPr lang="en-GB" dirty="0">
                <a:solidFill>
                  <a:srgbClr val="FF0000"/>
                </a:solidFill>
              </a:rPr>
              <a:t>not a penny in the world</a:t>
            </a:r>
            <a:r>
              <a:rPr lang="en-GB" dirty="0"/>
              <a:t>, nor can borrow a single penny, because all his jewels, and his plate, that he can spare of those which he must of necessity keep, are spent and sunk in wages…’</a:t>
            </a:r>
          </a:p>
          <a:p>
            <a:endParaRPr lang="en-GB" dirty="0"/>
          </a:p>
          <a:p>
            <a:r>
              <a:rPr lang="en-GB" dirty="0"/>
              <a:t>‘…</a:t>
            </a:r>
            <a:r>
              <a:rPr lang="en-GB" dirty="0">
                <a:solidFill>
                  <a:srgbClr val="FF0000"/>
                </a:solidFill>
              </a:rPr>
              <a:t>his soldiers are departed from him</a:t>
            </a:r>
            <a:r>
              <a:rPr lang="en-GB" dirty="0"/>
              <a:t>, and the people of his household are on the point of departing…’. </a:t>
            </a:r>
            <a:endParaRPr lang="en-IE" dirty="0"/>
          </a:p>
        </p:txBody>
      </p:sp>
      <p:pic>
        <p:nvPicPr>
          <p:cNvPr id="5" name="Picture 4">
            <a:extLst>
              <a:ext uri="{FF2B5EF4-FFF2-40B4-BE49-F238E27FC236}">
                <a16:creationId xmlns:a16="http://schemas.microsoft.com/office/drawing/2014/main" xmlns="" id="{EEEDDFA4-A29B-44E0-9894-17363B3B9D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19849" y="2276048"/>
            <a:ext cx="5289649" cy="3169477"/>
          </a:xfrm>
          <a:prstGeom prst="rect">
            <a:avLst/>
          </a:prstGeom>
          <a:solidFill>
            <a:schemeClr val="bg1"/>
          </a:solidFill>
          <a:ln w="19050">
            <a:solidFill>
              <a:schemeClr val="tx1"/>
            </a:solidFill>
          </a:ln>
        </p:spPr>
      </p:pic>
    </p:spTree>
    <p:extLst>
      <p:ext uri="{BB962C8B-B14F-4D97-AF65-F5344CB8AC3E}">
        <p14:creationId xmlns:p14="http://schemas.microsoft.com/office/powerpoint/2010/main" val="2945998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75D4172-544D-49A0-A2AA-75E9F3C2F997}"/>
              </a:ext>
            </a:extLst>
          </p:cNvPr>
          <p:cNvSpPr txBox="1"/>
          <p:nvPr/>
        </p:nvSpPr>
        <p:spPr>
          <a:xfrm>
            <a:off x="1571348" y="820095"/>
            <a:ext cx="4676986" cy="523220"/>
          </a:xfrm>
          <a:prstGeom prst="rect">
            <a:avLst/>
          </a:prstGeom>
          <a:noFill/>
        </p:spPr>
        <p:txBody>
          <a:bodyPr wrap="none" rtlCol="0">
            <a:spAutoFit/>
          </a:bodyPr>
          <a:lstStyle/>
          <a:p>
            <a:r>
              <a:rPr lang="en-IE" sz="2800" dirty="0">
                <a:solidFill>
                  <a:srgbClr val="FF0000"/>
                </a:solidFill>
              </a:rPr>
              <a:t>Recognition of the Pale forces  </a:t>
            </a:r>
          </a:p>
        </p:txBody>
      </p:sp>
      <p:sp>
        <p:nvSpPr>
          <p:cNvPr id="3" name="TextBox 2">
            <a:extLst>
              <a:ext uri="{FF2B5EF4-FFF2-40B4-BE49-F238E27FC236}">
                <a16:creationId xmlns:a16="http://schemas.microsoft.com/office/drawing/2014/main" xmlns="" id="{58C58C3D-DA02-4496-A633-0FEE4E2C178F}"/>
              </a:ext>
            </a:extLst>
          </p:cNvPr>
          <p:cNvSpPr txBox="1"/>
          <p:nvPr/>
        </p:nvSpPr>
        <p:spPr>
          <a:xfrm>
            <a:off x="1571348" y="1855433"/>
            <a:ext cx="4353202" cy="2585323"/>
          </a:xfrm>
          <a:prstGeom prst="rect">
            <a:avLst/>
          </a:prstGeom>
          <a:noFill/>
        </p:spPr>
        <p:txBody>
          <a:bodyPr wrap="square" rtlCol="0">
            <a:spAutoFit/>
          </a:bodyPr>
          <a:lstStyle/>
          <a:p>
            <a:r>
              <a:rPr lang="en-IE" dirty="0"/>
              <a:t>However, the forces under Mayor Drake did gain some recognition of the Irish defeat. Henry IV granted the mayoral office a personal weapon in 1409 AD to be carried before them on state occasions to remember the battle.</a:t>
            </a:r>
          </a:p>
          <a:p>
            <a:endParaRPr lang="en-IE" dirty="0"/>
          </a:p>
          <a:p>
            <a:r>
              <a:rPr lang="en-IE" dirty="0"/>
              <a:t>This sword is still in possession of the mayoral office in Dublin today.</a:t>
            </a:r>
          </a:p>
        </p:txBody>
      </p:sp>
      <p:pic>
        <p:nvPicPr>
          <p:cNvPr id="4" name="Picture 3">
            <a:extLst>
              <a:ext uri="{FF2B5EF4-FFF2-40B4-BE49-F238E27FC236}">
                <a16:creationId xmlns:a16="http://schemas.microsoft.com/office/drawing/2014/main" xmlns="" id="{7A98FE0B-BF73-472D-8D94-62CCD45D490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0008" y="719654"/>
            <a:ext cx="4337975" cy="5409850"/>
          </a:xfrm>
          <a:prstGeom prst="rect">
            <a:avLst/>
          </a:prstGeom>
        </p:spPr>
      </p:pic>
    </p:spTree>
    <p:extLst>
      <p:ext uri="{BB962C8B-B14F-4D97-AF65-F5344CB8AC3E}">
        <p14:creationId xmlns:p14="http://schemas.microsoft.com/office/powerpoint/2010/main" val="2419525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3B54E09B-3C99-417D-8DB3-9B0D584867E4}"/>
              </a:ext>
            </a:extLst>
          </p:cNvPr>
          <p:cNvSpPr txBox="1"/>
          <p:nvPr/>
        </p:nvSpPr>
        <p:spPr>
          <a:xfrm>
            <a:off x="2124075" y="1914525"/>
            <a:ext cx="7943849" cy="584775"/>
          </a:xfrm>
          <a:prstGeom prst="rect">
            <a:avLst/>
          </a:prstGeom>
          <a:noFill/>
        </p:spPr>
        <p:txBody>
          <a:bodyPr wrap="square" rtlCol="0">
            <a:spAutoFit/>
          </a:bodyPr>
          <a:lstStyle/>
          <a:p>
            <a:pPr algn="ctr"/>
            <a:r>
              <a:rPr lang="en-IE" sz="3200" b="1" dirty="0">
                <a:solidFill>
                  <a:srgbClr val="FF0000"/>
                </a:solidFill>
              </a:rPr>
              <a:t>Commemorating the Battle </a:t>
            </a:r>
          </a:p>
        </p:txBody>
      </p:sp>
    </p:spTree>
    <p:extLst>
      <p:ext uri="{BB962C8B-B14F-4D97-AF65-F5344CB8AC3E}">
        <p14:creationId xmlns:p14="http://schemas.microsoft.com/office/powerpoint/2010/main" val="3289191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BEA9EB-D527-455C-AD4A-B6B0D626956C}"/>
              </a:ext>
            </a:extLst>
          </p:cNvPr>
          <p:cNvSpPr txBox="1"/>
          <p:nvPr/>
        </p:nvSpPr>
        <p:spPr>
          <a:xfrm>
            <a:off x="1305018" y="1669002"/>
            <a:ext cx="8705757" cy="3508653"/>
          </a:xfrm>
          <a:prstGeom prst="rect">
            <a:avLst/>
          </a:prstGeom>
          <a:noFill/>
        </p:spPr>
        <p:txBody>
          <a:bodyPr wrap="square" rtlCol="0">
            <a:spAutoFit/>
          </a:bodyPr>
          <a:lstStyle/>
          <a:p>
            <a:pPr marL="285750" indent="-285750">
              <a:buFont typeface="Arial" panose="020B0604020202020204" pitchFamily="34" charset="0"/>
              <a:buChar char="•"/>
            </a:pPr>
            <a:r>
              <a:rPr lang="en-GB" dirty="0"/>
              <a:t>The battle, or more properly rout, of Irish forces on the Bloody Bank has largely been forgotten. The Victorian sanitisation of the name’ Bloody’ to ‘Sunny’ has in no small way helped to assist in its loss in Bray’s history. </a:t>
            </a:r>
          </a:p>
          <a:p>
            <a:endParaRPr lang="en-GB" dirty="0"/>
          </a:p>
          <a:p>
            <a:pPr marL="285750" indent="-285750">
              <a:buFont typeface="Arial" panose="020B0604020202020204" pitchFamily="34" charset="0"/>
              <a:buChar char="•"/>
            </a:pPr>
            <a:r>
              <a:rPr lang="en-GB" dirty="0"/>
              <a:t>But the battle or rout is an extremely important event in the later medieval history of Bray, and in the wider area.</a:t>
            </a:r>
          </a:p>
          <a:p>
            <a:endParaRPr lang="en-GB" dirty="0"/>
          </a:p>
          <a:p>
            <a:pPr marL="285750" indent="-285750">
              <a:buFont typeface="Arial" panose="020B0604020202020204" pitchFamily="34" charset="0"/>
              <a:buChar char="•"/>
            </a:pPr>
            <a:r>
              <a:rPr lang="en-GB" dirty="0"/>
              <a:t>So, The Medieval Bray Project are looking for ideas from the wider community….</a:t>
            </a:r>
          </a:p>
          <a:p>
            <a:pPr marL="285750" indent="-285750">
              <a:buFont typeface="Arial" panose="020B0604020202020204" pitchFamily="34" charset="0"/>
              <a:buChar char="•"/>
            </a:pPr>
            <a:endParaRPr lang="en-GB" dirty="0"/>
          </a:p>
          <a:p>
            <a:endParaRPr lang="en-GB" sz="2400" dirty="0"/>
          </a:p>
          <a:p>
            <a:endParaRPr lang="en-GB" dirty="0"/>
          </a:p>
          <a:p>
            <a:endParaRPr lang="en-GB" dirty="0"/>
          </a:p>
        </p:txBody>
      </p:sp>
      <p:sp>
        <p:nvSpPr>
          <p:cNvPr id="3" name="TextBox 2">
            <a:extLst>
              <a:ext uri="{FF2B5EF4-FFF2-40B4-BE49-F238E27FC236}">
                <a16:creationId xmlns:a16="http://schemas.microsoft.com/office/drawing/2014/main" xmlns="" id="{D6EE32FE-53B5-4278-BE89-76983E9B264F}"/>
              </a:ext>
            </a:extLst>
          </p:cNvPr>
          <p:cNvSpPr txBox="1"/>
          <p:nvPr/>
        </p:nvSpPr>
        <p:spPr>
          <a:xfrm>
            <a:off x="1571348" y="820095"/>
            <a:ext cx="2740366" cy="523220"/>
          </a:xfrm>
          <a:prstGeom prst="rect">
            <a:avLst/>
          </a:prstGeom>
          <a:noFill/>
        </p:spPr>
        <p:txBody>
          <a:bodyPr wrap="none" rtlCol="0">
            <a:spAutoFit/>
          </a:bodyPr>
          <a:lstStyle/>
          <a:p>
            <a:r>
              <a:rPr lang="en-IE" sz="2800" dirty="0">
                <a:solidFill>
                  <a:srgbClr val="FF0000"/>
                </a:solidFill>
              </a:rPr>
              <a:t>Commemoration </a:t>
            </a:r>
          </a:p>
        </p:txBody>
      </p:sp>
    </p:spTree>
    <p:extLst>
      <p:ext uri="{BB962C8B-B14F-4D97-AF65-F5344CB8AC3E}">
        <p14:creationId xmlns:p14="http://schemas.microsoft.com/office/powerpoint/2010/main" val="78934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393718" y="1684587"/>
            <a:ext cx="4616388" cy="4801314"/>
          </a:xfrm>
          <a:prstGeom prst="rect">
            <a:avLst/>
          </a:prstGeom>
          <a:noFill/>
        </p:spPr>
        <p:txBody>
          <a:bodyPr wrap="square" rtlCol="0">
            <a:spAutoFit/>
          </a:bodyPr>
          <a:lstStyle/>
          <a:p>
            <a:endParaRPr lang="en-IE" dirty="0"/>
          </a:p>
          <a:p>
            <a:endParaRPr lang="en-IE" dirty="0"/>
          </a:p>
          <a:p>
            <a:r>
              <a:rPr lang="en-IE" dirty="0"/>
              <a:t>However, the royal expedition rapidly became undone by MacMurrough’s ability to retreat into the Wicklow Mountains.</a:t>
            </a:r>
          </a:p>
          <a:p>
            <a:endParaRPr lang="en-IE" dirty="0"/>
          </a:p>
          <a:p>
            <a:r>
              <a:rPr lang="en-IE" dirty="0"/>
              <a:t>A guerrilla style campaign almost inevitably developed, with the Gaelic Irish slowly picking off parts of the royal army, whilst severely curtailing their ability to forage.</a:t>
            </a:r>
          </a:p>
          <a:p>
            <a:endParaRPr lang="en-IE" dirty="0"/>
          </a:p>
          <a:p>
            <a:r>
              <a:rPr lang="en-IE" dirty="0"/>
              <a:t>At one point Richard’s soldiers were even forced to wade out to supply vessels off the Arklow coast in search of bread.</a:t>
            </a:r>
          </a:p>
          <a:p>
            <a:endParaRPr lang="en-IE" dirty="0"/>
          </a:p>
          <a:p>
            <a:endParaRPr lang="en-IE" dirty="0"/>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0" y="1123783"/>
            <a:ext cx="4955245" cy="954107"/>
          </a:xfrm>
          <a:prstGeom prst="rect">
            <a:avLst/>
          </a:prstGeom>
          <a:noFill/>
        </p:spPr>
        <p:txBody>
          <a:bodyPr wrap="square" rtlCol="0">
            <a:spAutoFit/>
          </a:bodyPr>
          <a:lstStyle/>
          <a:p>
            <a:pPr algn="ctr"/>
            <a:r>
              <a:rPr lang="en-IE" sz="2800" dirty="0">
                <a:solidFill>
                  <a:srgbClr val="FF0000"/>
                </a:solidFill>
              </a:rPr>
              <a:t>The unravelling of the royal campaign</a:t>
            </a:r>
          </a:p>
        </p:txBody>
      </p:sp>
      <p:pic>
        <p:nvPicPr>
          <p:cNvPr id="3" name="Picture 2">
            <a:extLst>
              <a:ext uri="{FF2B5EF4-FFF2-40B4-BE49-F238E27FC236}">
                <a16:creationId xmlns:a16="http://schemas.microsoft.com/office/drawing/2014/main" xmlns="" id="{FDFA1482-E554-4364-8F28-2675F332FAD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48962" y="1244883"/>
            <a:ext cx="6306221" cy="4574891"/>
          </a:xfrm>
          <a:prstGeom prst="rect">
            <a:avLst/>
          </a:prstGeom>
          <a:ln w="19050">
            <a:solidFill>
              <a:schemeClr val="tx1"/>
            </a:solidFill>
          </a:ln>
        </p:spPr>
      </p:pic>
    </p:spTree>
    <p:extLst>
      <p:ext uri="{BB962C8B-B14F-4D97-AF65-F5344CB8AC3E}">
        <p14:creationId xmlns:p14="http://schemas.microsoft.com/office/powerpoint/2010/main" val="1283650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44389AD-8AE1-4A5E-8503-AE1330CBAC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778" y="1490662"/>
            <a:ext cx="10685397" cy="4205288"/>
          </a:xfrm>
          <a:prstGeom prst="rect">
            <a:avLst/>
          </a:prstGeom>
        </p:spPr>
      </p:pic>
    </p:spTree>
    <p:extLst>
      <p:ext uri="{BB962C8B-B14F-4D97-AF65-F5344CB8AC3E}">
        <p14:creationId xmlns:p14="http://schemas.microsoft.com/office/powerpoint/2010/main" val="1482945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EEB0410B-03E9-4753-A698-8A38E5CF91CB}"/>
              </a:ext>
            </a:extLst>
          </p:cNvPr>
          <p:cNvSpPr/>
          <p:nvPr/>
        </p:nvSpPr>
        <p:spPr>
          <a:xfrm>
            <a:off x="804908" y="1555786"/>
            <a:ext cx="10582183" cy="1754326"/>
          </a:xfrm>
          <a:prstGeom prst="rect">
            <a:avLst/>
          </a:prstGeom>
        </p:spPr>
        <p:txBody>
          <a:bodyPr wrap="square">
            <a:spAutoFit/>
          </a:bodyPr>
          <a:lstStyle/>
          <a:p>
            <a:pPr algn="ctr"/>
            <a:r>
              <a:rPr lang="en-GB" sz="3600" dirty="0">
                <a:hlinkClick r:id="rId2"/>
              </a:rPr>
              <a:t>www.themedievalbrayproject.ie</a:t>
            </a:r>
            <a:endParaRPr lang="en-GB" sz="3600" dirty="0"/>
          </a:p>
          <a:p>
            <a:pPr algn="ctr"/>
            <a:endParaRPr lang="en-GB" sz="3600" dirty="0"/>
          </a:p>
          <a:p>
            <a:pPr algn="ctr"/>
            <a:r>
              <a:rPr lang="en-GB" sz="3600" dirty="0">
                <a:hlinkClick r:id="rId3"/>
              </a:rPr>
              <a:t>https://www.facebook.com/themedievalbrayproject/</a:t>
            </a:r>
            <a:endParaRPr lang="en-GB" sz="3600" dirty="0"/>
          </a:p>
        </p:txBody>
      </p:sp>
    </p:spTree>
    <p:extLst>
      <p:ext uri="{BB962C8B-B14F-4D97-AF65-F5344CB8AC3E}">
        <p14:creationId xmlns:p14="http://schemas.microsoft.com/office/powerpoint/2010/main" val="2403364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pic>
        <p:nvPicPr>
          <p:cNvPr id="6" name="Picture 5">
            <a:extLst>
              <a:ext uri="{FF2B5EF4-FFF2-40B4-BE49-F238E27FC236}">
                <a16:creationId xmlns:a16="http://schemas.microsoft.com/office/drawing/2014/main" xmlns="" id="{265E50F3-C75A-4EEC-B177-E645541AFED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314320" y="1244870"/>
            <a:ext cx="6358631" cy="4805261"/>
          </a:xfrm>
          <a:prstGeom prst="rect">
            <a:avLst/>
          </a:prstGeom>
          <a:ln w="19050">
            <a:solidFill>
              <a:schemeClr val="tx1"/>
            </a:solidFill>
          </a:ln>
        </p:spPr>
      </p:pic>
      <p:sp>
        <p:nvSpPr>
          <p:cNvPr id="8" name="TextBox 7">
            <a:extLst>
              <a:ext uri="{FF2B5EF4-FFF2-40B4-BE49-F238E27FC236}">
                <a16:creationId xmlns:a16="http://schemas.microsoft.com/office/drawing/2014/main" xmlns="" id="{129980FE-2CD8-4E22-AC19-830EF76AD517}"/>
              </a:ext>
            </a:extLst>
          </p:cNvPr>
          <p:cNvSpPr txBox="1"/>
          <p:nvPr/>
        </p:nvSpPr>
        <p:spPr>
          <a:xfrm>
            <a:off x="454955" y="1151454"/>
            <a:ext cx="2511971" cy="523220"/>
          </a:xfrm>
          <a:prstGeom prst="rect">
            <a:avLst/>
          </a:prstGeom>
          <a:noFill/>
        </p:spPr>
        <p:txBody>
          <a:bodyPr wrap="none" rtlCol="0">
            <a:spAutoFit/>
          </a:bodyPr>
          <a:lstStyle/>
          <a:p>
            <a:pPr algn="ctr"/>
            <a:r>
              <a:rPr lang="en-IE" sz="2800" dirty="0">
                <a:solidFill>
                  <a:srgbClr val="FF0000"/>
                </a:solidFill>
              </a:rPr>
              <a:t>Royal departure</a:t>
            </a:r>
          </a:p>
        </p:txBody>
      </p:sp>
      <p:sp>
        <p:nvSpPr>
          <p:cNvPr id="9" name="TextBox 8">
            <a:extLst>
              <a:ext uri="{FF2B5EF4-FFF2-40B4-BE49-F238E27FC236}">
                <a16:creationId xmlns:a16="http://schemas.microsoft.com/office/drawing/2014/main" xmlns="" id="{1F873934-1334-42A1-8376-61A21188CBF5}"/>
              </a:ext>
            </a:extLst>
          </p:cNvPr>
          <p:cNvSpPr txBox="1"/>
          <p:nvPr/>
        </p:nvSpPr>
        <p:spPr>
          <a:xfrm>
            <a:off x="454955" y="1674674"/>
            <a:ext cx="4616388" cy="4801314"/>
          </a:xfrm>
          <a:prstGeom prst="rect">
            <a:avLst/>
          </a:prstGeom>
          <a:noFill/>
        </p:spPr>
        <p:txBody>
          <a:bodyPr wrap="square" rtlCol="0">
            <a:spAutoFit/>
          </a:bodyPr>
          <a:lstStyle/>
          <a:p>
            <a:endParaRPr lang="en-IE" dirty="0"/>
          </a:p>
          <a:p>
            <a:r>
              <a:rPr lang="en-IE" dirty="0"/>
              <a:t>Finally, the landing of Henry Bolingbroke in Yorkshire during the campaign, forced Richard return to England, leaving the Gaelic Irish as one eye witness notes - “as bold as lions”. </a:t>
            </a:r>
          </a:p>
          <a:p>
            <a:endParaRPr lang="en-IE" dirty="0"/>
          </a:p>
          <a:p>
            <a:r>
              <a:rPr lang="en-IE" dirty="0"/>
              <a:t>Richard left Dublin on 3</a:t>
            </a:r>
            <a:r>
              <a:rPr lang="en-IE" baseline="30000" dirty="0"/>
              <a:t>rd</a:t>
            </a:r>
            <a:r>
              <a:rPr lang="en-IE" dirty="0"/>
              <a:t> August AD 1399.</a:t>
            </a:r>
          </a:p>
          <a:p>
            <a:endParaRPr lang="en-IE" dirty="0"/>
          </a:p>
          <a:p>
            <a:r>
              <a:rPr lang="en-IE" dirty="0"/>
              <a:t>In the aftermath of the royal departure, the Lord Lieutenant Thomas Holland, 1</a:t>
            </a:r>
            <a:r>
              <a:rPr lang="en-IE" baseline="30000" dirty="0"/>
              <a:t>st</a:t>
            </a:r>
            <a:r>
              <a:rPr lang="en-IE" dirty="0"/>
              <a:t> Duke of Surrey, 3</a:t>
            </a:r>
            <a:r>
              <a:rPr lang="en-IE" baseline="30000" dirty="0"/>
              <a:t>rd</a:t>
            </a:r>
            <a:r>
              <a:rPr lang="en-IE" dirty="0"/>
              <a:t> Earl of Kent was tasked to prosecute the remainder of the campaign.</a:t>
            </a:r>
          </a:p>
          <a:p>
            <a:endParaRPr lang="en-IE" dirty="0"/>
          </a:p>
          <a:p>
            <a:r>
              <a:rPr lang="en-IE" dirty="0"/>
              <a:t>However, at the parley depicted here, Art MacMurrough and his O’Byrne kinsman </a:t>
            </a:r>
            <a:r>
              <a:rPr lang="en-IE" dirty="0" err="1"/>
              <a:t>Domhnall</a:t>
            </a:r>
            <a:r>
              <a:rPr lang="en-IE" dirty="0"/>
              <a:t> O’Byrne denounced Richard and any offer of peace.</a:t>
            </a:r>
          </a:p>
        </p:txBody>
      </p:sp>
    </p:spTree>
    <p:extLst>
      <p:ext uri="{BB962C8B-B14F-4D97-AF65-F5344CB8AC3E}">
        <p14:creationId xmlns:p14="http://schemas.microsoft.com/office/powerpoint/2010/main" val="151822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809348" y="1712558"/>
            <a:ext cx="4616388" cy="3139321"/>
          </a:xfrm>
          <a:prstGeom prst="rect">
            <a:avLst/>
          </a:prstGeom>
          <a:noFill/>
        </p:spPr>
        <p:txBody>
          <a:bodyPr wrap="square" rtlCol="0">
            <a:spAutoFit/>
          </a:bodyPr>
          <a:lstStyle/>
          <a:p>
            <a:r>
              <a:rPr lang="en-IE" dirty="0"/>
              <a:t>In October 1399 Richard II was formally deposed from his royal title and Henry IV was declared </a:t>
            </a:r>
            <a:r>
              <a:rPr lang="en-GB" dirty="0"/>
              <a:t>King of England, France and Lord of Ireland. However, a letter from the Irish council after his accession states:</a:t>
            </a:r>
          </a:p>
          <a:p>
            <a:endParaRPr lang="en-GB" dirty="0"/>
          </a:p>
          <a:p>
            <a:r>
              <a:rPr lang="en-GB" dirty="0"/>
              <a:t>‘</a:t>
            </a:r>
            <a:r>
              <a:rPr lang="en-IE" i="1" dirty="0"/>
              <a:t>The English marchers are not able, nor are they willing to ride against them [the Irish] without stronger paramount power…</a:t>
            </a:r>
            <a:r>
              <a:rPr lang="en-IE" i="1" dirty="0">
                <a:solidFill>
                  <a:srgbClr val="FF0000"/>
                </a:solidFill>
              </a:rPr>
              <a:t>the land is in danger of final destruction</a:t>
            </a:r>
            <a:r>
              <a:rPr lang="en-IE" dirty="0"/>
              <a:t>’</a:t>
            </a:r>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809348" y="990370"/>
            <a:ext cx="4987263" cy="523220"/>
          </a:xfrm>
          <a:prstGeom prst="rect">
            <a:avLst/>
          </a:prstGeom>
          <a:noFill/>
        </p:spPr>
        <p:txBody>
          <a:bodyPr wrap="none" rtlCol="0">
            <a:spAutoFit/>
          </a:bodyPr>
          <a:lstStyle/>
          <a:p>
            <a:r>
              <a:rPr lang="en-IE" sz="2800" dirty="0">
                <a:solidFill>
                  <a:srgbClr val="FF0000"/>
                </a:solidFill>
              </a:rPr>
              <a:t>The Irish lordship under Henry IV</a:t>
            </a:r>
          </a:p>
        </p:txBody>
      </p:sp>
      <p:pic>
        <p:nvPicPr>
          <p:cNvPr id="6" name="Picture 5">
            <a:extLst>
              <a:ext uri="{FF2B5EF4-FFF2-40B4-BE49-F238E27FC236}">
                <a16:creationId xmlns:a16="http://schemas.microsoft.com/office/drawing/2014/main" xmlns="" id="{9B13BBF7-35DA-44A8-A4E4-B4EC463D7AA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019061" y="1917439"/>
            <a:ext cx="5734789" cy="3436198"/>
          </a:xfrm>
          <a:prstGeom prst="rect">
            <a:avLst/>
          </a:prstGeom>
          <a:solidFill>
            <a:schemeClr val="bg1"/>
          </a:solidFill>
          <a:ln w="19050">
            <a:solidFill>
              <a:schemeClr val="tx1"/>
            </a:solidFill>
          </a:ln>
        </p:spPr>
      </p:pic>
    </p:spTree>
    <p:extLst>
      <p:ext uri="{BB962C8B-B14F-4D97-AF65-F5344CB8AC3E}">
        <p14:creationId xmlns:p14="http://schemas.microsoft.com/office/powerpoint/2010/main" val="1930708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C5856337-4304-4475-B5B6-B28647C705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4465" y="314325"/>
            <a:ext cx="6550277" cy="4376228"/>
          </a:xfrm>
          <a:prstGeom prst="rect">
            <a:avLst/>
          </a:prstGeom>
          <a:solidFill>
            <a:schemeClr val="tx1"/>
          </a:solidFill>
          <a:ln w="19050">
            <a:solidFill>
              <a:schemeClr val="tx1"/>
            </a:solidFill>
          </a:ln>
        </p:spPr>
      </p:pic>
      <p:pic>
        <p:nvPicPr>
          <p:cNvPr id="2" name="Picture 1">
            <a:extLst>
              <a:ext uri="{FF2B5EF4-FFF2-40B4-BE49-F238E27FC236}">
                <a16:creationId xmlns:a16="http://schemas.microsoft.com/office/drawing/2014/main" xmlns="" id="{79DBE8FF-D3B0-4256-9CDA-BEE1365CD8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56521" y="3242824"/>
            <a:ext cx="4873840" cy="3390758"/>
          </a:xfrm>
          <a:prstGeom prst="rect">
            <a:avLst/>
          </a:prstGeom>
          <a:ln w="19050">
            <a:solidFill>
              <a:schemeClr val="tx1"/>
            </a:solidFill>
          </a:ln>
        </p:spPr>
      </p:pic>
    </p:spTree>
    <p:extLst>
      <p:ext uri="{BB962C8B-B14F-4D97-AF65-F5344CB8AC3E}">
        <p14:creationId xmlns:p14="http://schemas.microsoft.com/office/powerpoint/2010/main" val="296094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809348" y="1712558"/>
            <a:ext cx="4616388" cy="646331"/>
          </a:xfrm>
          <a:prstGeom prst="rect">
            <a:avLst/>
          </a:prstGeom>
          <a:noFill/>
        </p:spPr>
        <p:txBody>
          <a:bodyPr wrap="square" rtlCol="0">
            <a:spAutoFit/>
          </a:bodyPr>
          <a:lstStyle/>
          <a:p>
            <a:endParaRPr lang="en-IE" dirty="0"/>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809348" y="990370"/>
            <a:ext cx="4221348" cy="523220"/>
          </a:xfrm>
          <a:prstGeom prst="rect">
            <a:avLst/>
          </a:prstGeom>
          <a:noFill/>
        </p:spPr>
        <p:txBody>
          <a:bodyPr wrap="none" rtlCol="0">
            <a:spAutoFit/>
          </a:bodyPr>
          <a:lstStyle/>
          <a:p>
            <a:r>
              <a:rPr lang="en-IE" sz="2800" dirty="0">
                <a:solidFill>
                  <a:srgbClr val="FF0000"/>
                </a:solidFill>
              </a:rPr>
              <a:t>Re positioning the </a:t>
            </a:r>
            <a:r>
              <a:rPr lang="en-IE" sz="2800" dirty="0" err="1">
                <a:solidFill>
                  <a:srgbClr val="FF0000"/>
                </a:solidFill>
              </a:rPr>
              <a:t>O’Byrnes</a:t>
            </a:r>
            <a:endParaRPr lang="en-IE" sz="2800" dirty="0">
              <a:solidFill>
                <a:srgbClr val="FF0000"/>
              </a:solidFill>
            </a:endParaRPr>
          </a:p>
        </p:txBody>
      </p:sp>
      <p:sp>
        <p:nvSpPr>
          <p:cNvPr id="8" name="TextBox 7">
            <a:extLst>
              <a:ext uri="{FF2B5EF4-FFF2-40B4-BE49-F238E27FC236}">
                <a16:creationId xmlns:a16="http://schemas.microsoft.com/office/drawing/2014/main" xmlns="" id="{8F9FE1E8-3D61-44EA-BFBB-36F5DCAB3940}"/>
              </a:ext>
            </a:extLst>
          </p:cNvPr>
          <p:cNvSpPr txBox="1"/>
          <p:nvPr/>
        </p:nvSpPr>
        <p:spPr>
          <a:xfrm>
            <a:off x="809348" y="1712558"/>
            <a:ext cx="3934102" cy="5078313"/>
          </a:xfrm>
          <a:prstGeom prst="rect">
            <a:avLst/>
          </a:prstGeom>
          <a:noFill/>
        </p:spPr>
        <p:txBody>
          <a:bodyPr wrap="square" rtlCol="0">
            <a:spAutoFit/>
          </a:bodyPr>
          <a:lstStyle/>
          <a:p>
            <a:r>
              <a:rPr lang="en-IE" dirty="0"/>
              <a:t>Whilst it may be true to say that the heartland of the O’Byrne’s lay in the Wicklow Mountains, the situation by the mid 14</a:t>
            </a:r>
            <a:r>
              <a:rPr lang="en-IE" baseline="30000" dirty="0"/>
              <a:t>th</a:t>
            </a:r>
            <a:r>
              <a:rPr lang="en-IE" dirty="0"/>
              <a:t> century saw the extended dynasty controlling large swathes of </a:t>
            </a:r>
            <a:r>
              <a:rPr lang="en-IE" dirty="0" err="1"/>
              <a:t>terriory</a:t>
            </a:r>
            <a:r>
              <a:rPr lang="en-IE" dirty="0"/>
              <a:t> on the fringes of the Irish lordship.</a:t>
            </a:r>
          </a:p>
          <a:p>
            <a:endParaRPr lang="en-IE" dirty="0"/>
          </a:p>
          <a:p>
            <a:r>
              <a:rPr lang="en-IE" dirty="0"/>
              <a:t>In particular, Wicklow town fell under their ‘protection’ and provided an important introduction to the </a:t>
            </a:r>
            <a:r>
              <a:rPr lang="en-IE" i="1" dirty="0" err="1"/>
              <a:t>materiale</a:t>
            </a:r>
            <a:r>
              <a:rPr lang="en-IE" dirty="0"/>
              <a:t> of the wider </a:t>
            </a:r>
            <a:r>
              <a:rPr lang="en-IE" dirty="0" err="1"/>
              <a:t>Plantagent</a:t>
            </a:r>
            <a:r>
              <a:rPr lang="en-IE" dirty="0"/>
              <a:t> empire.</a:t>
            </a:r>
          </a:p>
          <a:p>
            <a:endParaRPr lang="en-IE" dirty="0"/>
          </a:p>
          <a:p>
            <a:r>
              <a:rPr lang="en-IE" dirty="0"/>
              <a:t>Not content to be passive receptors of this empire, we find individuals like Donnchadh mac </a:t>
            </a:r>
            <a:r>
              <a:rPr lang="en-IE" dirty="0" err="1"/>
              <a:t>Braen</a:t>
            </a:r>
            <a:r>
              <a:rPr lang="en-IE" dirty="0"/>
              <a:t> at Richard’s court, and on campaign in 1396 AD.</a:t>
            </a:r>
          </a:p>
          <a:p>
            <a:endParaRPr lang="en-IE" dirty="0"/>
          </a:p>
        </p:txBody>
      </p:sp>
      <p:pic>
        <p:nvPicPr>
          <p:cNvPr id="6" name="Picture 5">
            <a:extLst>
              <a:ext uri="{FF2B5EF4-FFF2-40B4-BE49-F238E27FC236}">
                <a16:creationId xmlns:a16="http://schemas.microsoft.com/office/drawing/2014/main" xmlns="" id="{33CB7B47-9A8E-4044-99AF-78CA44625AF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6775" y="1443989"/>
            <a:ext cx="6334125" cy="4497229"/>
          </a:xfrm>
          <a:prstGeom prst="rect">
            <a:avLst/>
          </a:prstGeom>
        </p:spPr>
      </p:pic>
    </p:spTree>
    <p:extLst>
      <p:ext uri="{BB962C8B-B14F-4D97-AF65-F5344CB8AC3E}">
        <p14:creationId xmlns:p14="http://schemas.microsoft.com/office/powerpoint/2010/main" val="69057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7689CA0C-6882-43B8-99BA-F2C22963742E}"/>
              </a:ext>
            </a:extLst>
          </p:cNvPr>
          <p:cNvSpPr txBox="1"/>
          <p:nvPr/>
        </p:nvSpPr>
        <p:spPr>
          <a:xfrm>
            <a:off x="1402673" y="4421080"/>
            <a:ext cx="9157672" cy="923330"/>
          </a:xfrm>
          <a:prstGeom prst="rect">
            <a:avLst/>
          </a:prstGeom>
          <a:noFill/>
        </p:spPr>
        <p:txBody>
          <a:bodyPr wrap="square" rtlCol="0">
            <a:spAutoFit/>
          </a:bodyPr>
          <a:lstStyle/>
          <a:p>
            <a:endParaRPr lang="en-GB" dirty="0">
              <a:solidFill>
                <a:srgbClr val="555555"/>
              </a:solidFill>
              <a:latin typeface="Arial" panose="020B0604020202020204" pitchFamily="34" charset="0"/>
            </a:endParaRPr>
          </a:p>
          <a:p>
            <a:endParaRPr lang="en-GB" dirty="0">
              <a:solidFill>
                <a:srgbClr val="555555"/>
              </a:solidFill>
              <a:latin typeface="Arial" panose="020B0604020202020204" pitchFamily="34" charset="0"/>
            </a:endParaRPr>
          </a:p>
          <a:p>
            <a:endParaRPr lang="en-IE" dirty="0"/>
          </a:p>
        </p:txBody>
      </p:sp>
      <p:sp>
        <p:nvSpPr>
          <p:cNvPr id="4" name="TextBox 3">
            <a:extLst>
              <a:ext uri="{FF2B5EF4-FFF2-40B4-BE49-F238E27FC236}">
                <a16:creationId xmlns:a16="http://schemas.microsoft.com/office/drawing/2014/main" xmlns="" id="{C35E2769-80FB-41E1-B323-FD72AE58ECC6}"/>
              </a:ext>
            </a:extLst>
          </p:cNvPr>
          <p:cNvSpPr txBox="1"/>
          <p:nvPr/>
        </p:nvSpPr>
        <p:spPr>
          <a:xfrm>
            <a:off x="809348" y="1712558"/>
            <a:ext cx="4616388" cy="646331"/>
          </a:xfrm>
          <a:prstGeom prst="rect">
            <a:avLst/>
          </a:prstGeom>
          <a:noFill/>
        </p:spPr>
        <p:txBody>
          <a:bodyPr wrap="square" rtlCol="0">
            <a:spAutoFit/>
          </a:bodyPr>
          <a:lstStyle/>
          <a:p>
            <a:endParaRPr lang="en-IE" dirty="0"/>
          </a:p>
          <a:p>
            <a:endParaRPr lang="en-IE" dirty="0"/>
          </a:p>
        </p:txBody>
      </p:sp>
      <p:sp>
        <p:nvSpPr>
          <p:cNvPr id="5" name="TextBox 4">
            <a:extLst>
              <a:ext uri="{FF2B5EF4-FFF2-40B4-BE49-F238E27FC236}">
                <a16:creationId xmlns:a16="http://schemas.microsoft.com/office/drawing/2014/main" xmlns="" id="{61727037-C603-441F-9BCB-419F10C433AC}"/>
              </a:ext>
            </a:extLst>
          </p:cNvPr>
          <p:cNvSpPr txBox="1"/>
          <p:nvPr/>
        </p:nvSpPr>
        <p:spPr>
          <a:xfrm>
            <a:off x="809348" y="990370"/>
            <a:ext cx="4221348" cy="523220"/>
          </a:xfrm>
          <a:prstGeom prst="rect">
            <a:avLst/>
          </a:prstGeom>
          <a:noFill/>
        </p:spPr>
        <p:txBody>
          <a:bodyPr wrap="none" rtlCol="0">
            <a:spAutoFit/>
          </a:bodyPr>
          <a:lstStyle/>
          <a:p>
            <a:r>
              <a:rPr lang="en-IE" sz="2800" dirty="0">
                <a:solidFill>
                  <a:srgbClr val="FF0000"/>
                </a:solidFill>
              </a:rPr>
              <a:t>Re positioning the </a:t>
            </a:r>
            <a:r>
              <a:rPr lang="en-IE" sz="2800" dirty="0" err="1">
                <a:solidFill>
                  <a:srgbClr val="FF0000"/>
                </a:solidFill>
              </a:rPr>
              <a:t>O’Byrnes</a:t>
            </a:r>
            <a:endParaRPr lang="en-IE" sz="2800" dirty="0">
              <a:solidFill>
                <a:srgbClr val="FF0000"/>
              </a:solidFill>
            </a:endParaRPr>
          </a:p>
        </p:txBody>
      </p:sp>
      <p:sp>
        <p:nvSpPr>
          <p:cNvPr id="8" name="TextBox 7">
            <a:extLst>
              <a:ext uri="{FF2B5EF4-FFF2-40B4-BE49-F238E27FC236}">
                <a16:creationId xmlns:a16="http://schemas.microsoft.com/office/drawing/2014/main" xmlns="" id="{8F9FE1E8-3D61-44EA-BFBB-36F5DCAB3940}"/>
              </a:ext>
            </a:extLst>
          </p:cNvPr>
          <p:cNvSpPr txBox="1"/>
          <p:nvPr/>
        </p:nvSpPr>
        <p:spPr>
          <a:xfrm>
            <a:off x="809348" y="1712558"/>
            <a:ext cx="3934102" cy="5078313"/>
          </a:xfrm>
          <a:prstGeom prst="rect">
            <a:avLst/>
          </a:prstGeom>
          <a:noFill/>
        </p:spPr>
        <p:txBody>
          <a:bodyPr wrap="square" rtlCol="0">
            <a:spAutoFit/>
          </a:bodyPr>
          <a:lstStyle/>
          <a:p>
            <a:r>
              <a:rPr lang="en-IE" dirty="0"/>
              <a:t>And this re positioning can be seen in the decisive marriage of O’Byrne to various </a:t>
            </a:r>
            <a:r>
              <a:rPr lang="en-IE" dirty="0" err="1"/>
              <a:t>O’Meagher</a:t>
            </a:r>
            <a:r>
              <a:rPr lang="en-IE" dirty="0"/>
              <a:t> women from Tipperary. </a:t>
            </a:r>
          </a:p>
          <a:p>
            <a:endParaRPr lang="en-IE" dirty="0"/>
          </a:p>
          <a:p>
            <a:r>
              <a:rPr lang="en-IE" dirty="0"/>
              <a:t>These women brought valuable dowries, not least in the form of gallowglass warriors. But, these warriors whilst valuable assets were still mercenaries and demanded continued payment for their services.</a:t>
            </a:r>
          </a:p>
          <a:p>
            <a:endParaRPr lang="en-IE" dirty="0"/>
          </a:p>
          <a:p>
            <a:r>
              <a:rPr lang="en-IE" dirty="0"/>
              <a:t>Whilst billets and raiding satisfied in the medium term, what the mercenary craved above all was land.</a:t>
            </a:r>
          </a:p>
          <a:p>
            <a:endParaRPr lang="en-IE" dirty="0"/>
          </a:p>
          <a:p>
            <a:endParaRPr lang="en-IE" dirty="0"/>
          </a:p>
          <a:p>
            <a:endParaRPr lang="en-IE" dirty="0"/>
          </a:p>
        </p:txBody>
      </p:sp>
      <p:pic>
        <p:nvPicPr>
          <p:cNvPr id="7" name="Picture 6">
            <a:extLst>
              <a:ext uri="{FF2B5EF4-FFF2-40B4-BE49-F238E27FC236}">
                <a16:creationId xmlns:a16="http://schemas.microsoft.com/office/drawing/2014/main" xmlns="" id="{D2B1FFB2-DD2D-4C6B-9D1B-87CC4EB8448E}"/>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584782" y="990370"/>
            <a:ext cx="5541051" cy="5381367"/>
          </a:xfrm>
          <a:prstGeom prst="rect">
            <a:avLst/>
          </a:prstGeom>
        </p:spPr>
      </p:pic>
    </p:spTree>
    <p:extLst>
      <p:ext uri="{BB962C8B-B14F-4D97-AF65-F5344CB8AC3E}">
        <p14:creationId xmlns:p14="http://schemas.microsoft.com/office/powerpoint/2010/main" val="3094290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2210</Words>
  <Application>Microsoft Macintosh PowerPoint</Application>
  <PresentationFormat>Custom</PresentationFormat>
  <Paragraphs>193</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Mary Tallon</cp:lastModifiedBy>
  <cp:revision>111</cp:revision>
  <dcterms:created xsi:type="dcterms:W3CDTF">2019-08-03T19:52:06Z</dcterms:created>
  <dcterms:modified xsi:type="dcterms:W3CDTF">2020-05-13T17:16:46Z</dcterms:modified>
</cp:coreProperties>
</file>